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65_13FA90D2.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4"/>
  </p:notesMasterIdLst>
  <p:handoutMasterIdLst>
    <p:handoutMasterId r:id="rId35"/>
  </p:handoutMasterIdLst>
  <p:sldIdLst>
    <p:sldId id="256" r:id="rId5"/>
    <p:sldId id="259" r:id="rId6"/>
    <p:sldId id="368" r:id="rId7"/>
    <p:sldId id="371" r:id="rId8"/>
    <p:sldId id="373" r:id="rId9"/>
    <p:sldId id="290" r:id="rId10"/>
    <p:sldId id="293" r:id="rId11"/>
    <p:sldId id="355" r:id="rId12"/>
    <p:sldId id="357" r:id="rId13"/>
    <p:sldId id="372" r:id="rId14"/>
    <p:sldId id="336" r:id="rId15"/>
    <p:sldId id="354" r:id="rId16"/>
    <p:sldId id="350" r:id="rId17"/>
    <p:sldId id="340" r:id="rId18"/>
    <p:sldId id="351" r:id="rId19"/>
    <p:sldId id="304" r:id="rId20"/>
    <p:sldId id="358" r:id="rId21"/>
    <p:sldId id="329" r:id="rId22"/>
    <p:sldId id="310" r:id="rId23"/>
    <p:sldId id="331" r:id="rId24"/>
    <p:sldId id="332" r:id="rId25"/>
    <p:sldId id="333" r:id="rId26"/>
    <p:sldId id="369" r:id="rId27"/>
    <p:sldId id="370" r:id="rId28"/>
    <p:sldId id="334" r:id="rId29"/>
    <p:sldId id="363" r:id="rId30"/>
    <p:sldId id="364" r:id="rId31"/>
    <p:sldId id="365" r:id="rId32"/>
    <p:sldId id="366" r:id="rId33"/>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Helvetica" panose="020B0604020202020204" pitchFamily="34" charset="0"/>
      <p:regular r:id="rId40"/>
      <p:bold r:id="rId41"/>
      <p:italic r:id="rId42"/>
      <p:boldItalic r:id="rId43"/>
    </p:embeddedFont>
    <p:embeddedFont>
      <p:font typeface="Palatino" panose="020B0604020202020204"/>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B7D2C01-DBAD-85F1-C745-70B50A9D8805}" name="Melanie Andrews" initials="MA" userId="Melanie Andrew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1CE"/>
    <a:srgbClr val="97CAEB"/>
    <a:srgbClr val="00AFF0"/>
    <a:srgbClr val="FFFFFE"/>
    <a:srgbClr val="770520"/>
    <a:srgbClr val="001F5B"/>
    <a:srgbClr val="FFFFFD"/>
    <a:srgbClr val="FFFFFC"/>
    <a:srgbClr val="FF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C80059-D09A-49D9-ABCE-8CF0836A8185}" v="98" dt="2021-11-28T21:16:37.334"/>
    <p1510:client id="{5B277E08-17E9-446C-82FD-7F46725C9714}" v="91" dt="2021-11-28T21:02:35.194"/>
    <p1510:client id="{65ECDE65-1E63-4831-9189-77BF841FE90F}" v="143" dt="2022-02-17T04:42:33.577"/>
    <p1510:client id="{694646B1-13EF-4AC7-9298-63CEE25FD12D}" v="26" dt="2021-11-28T21:20:13.002"/>
    <p1510:client id="{F10D069F-B622-4637-8095-411B9CF4FB82}" v="484" dt="2021-11-28T21:08:49.963"/>
    <p1510:client id="{F764DFBD-BD58-4EFB-A221-CDDBF3B6F09D}" v="387" dt="2021-11-29T20:04:46.139"/>
    <p1510:client id="{FE949FB5-A0FE-4F28-96D3-9B8D3F1EE141}" v="5" dt="2021-11-28T20:44:47.755"/>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Self Help Group Attendance</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No attendance</c:v>
                </c:pt>
                <c:pt idx="1">
                  <c:v>Missing/unknown/not collected/invalid</c:v>
                </c:pt>
                <c:pt idx="2">
                  <c:v>8–30 times in the past month</c:v>
                </c:pt>
                <c:pt idx="3">
                  <c:v>Some attendance, frequency is unknown</c:v>
                </c:pt>
                <c:pt idx="4">
                  <c:v>1–3 times in the past month</c:v>
                </c:pt>
                <c:pt idx="5">
                  <c:v>4–7 times in the past month</c:v>
                </c:pt>
              </c:strCache>
            </c:strRef>
          </c:cat>
          <c:val>
            <c:numRef>
              <c:f>Sheet1!$B$2:$B$7</c:f>
              <c:numCache>
                <c:formatCode>General</c:formatCode>
                <c:ptCount val="6"/>
                <c:pt idx="0">
                  <c:v>2378912</c:v>
                </c:pt>
                <c:pt idx="1">
                  <c:v>1207952</c:v>
                </c:pt>
                <c:pt idx="2">
                  <c:v>554765</c:v>
                </c:pt>
                <c:pt idx="3">
                  <c:v>347577</c:v>
                </c:pt>
                <c:pt idx="4">
                  <c:v>336890</c:v>
                </c:pt>
                <c:pt idx="5">
                  <c:v>223980</c:v>
                </c:pt>
              </c:numCache>
            </c:numRef>
          </c:val>
          <c:extLst>
            <c:ext xmlns:c16="http://schemas.microsoft.com/office/drawing/2014/chart" uri="{C3380CC4-5D6E-409C-BE32-E72D297353CC}">
              <c16:uniqueId val="{00000000-B224-4898-B994-0907B85F9DB4}"/>
            </c:ext>
          </c:extLst>
        </c:ser>
        <c:dLbls>
          <c:dLblPos val="outEnd"/>
          <c:showLegendKey val="0"/>
          <c:showVal val="1"/>
          <c:showCatName val="0"/>
          <c:showSerName val="0"/>
          <c:showPercent val="0"/>
          <c:showBubbleSize val="0"/>
        </c:dLbls>
        <c:gapWidth val="164"/>
        <c:overlap val="-22"/>
        <c:axId val="755993776"/>
        <c:axId val="448795312"/>
      </c:barChart>
      <c:catAx>
        <c:axId val="755993776"/>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8795312"/>
        <c:crosses val="autoZero"/>
        <c:auto val="1"/>
        <c:lblAlgn val="ctr"/>
        <c:lblOffset val="100"/>
        <c:noMultiLvlLbl val="0"/>
      </c:catAx>
      <c:valAx>
        <c:axId val="4487953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59937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Primary Pay</c:v>
                </c:pt>
              </c:strCache>
            </c:strRef>
          </c:tx>
          <c:spPr>
            <a:solidFill>
              <a:schemeClr val="accent1"/>
            </a:solidFill>
            <a:ln>
              <a:noFill/>
            </a:ln>
            <a:effectLst/>
          </c:spPr>
          <c:invertIfNegative val="0"/>
          <c:cat>
            <c:strRef>
              <c:f>Sheet1!$A$2:$A$9</c:f>
              <c:strCache>
                <c:ptCount val="8"/>
                <c:pt idx="0">
                  <c:v>Missing/unknown/not collected/invalid</c:v>
                </c:pt>
                <c:pt idx="1">
                  <c:v>Medicaid</c:v>
                </c:pt>
                <c:pt idx="2">
                  <c:v>Other government payments</c:v>
                </c:pt>
                <c:pt idx="3">
                  <c:v>Self-pay</c:v>
                </c:pt>
                <c:pt idx="4">
                  <c:v>Other</c:v>
                </c:pt>
                <c:pt idx="5">
                  <c:v>Private insurance</c:v>
                </c:pt>
                <c:pt idx="6">
                  <c:v>No charge (free, charity, special research, teaching)</c:v>
                </c:pt>
                <c:pt idx="7">
                  <c:v>Medicare</c:v>
                </c:pt>
              </c:strCache>
            </c:strRef>
          </c:cat>
          <c:val>
            <c:numRef>
              <c:f>Sheet1!$B$2:$B$9</c:f>
              <c:numCache>
                <c:formatCode>General</c:formatCode>
                <c:ptCount val="8"/>
                <c:pt idx="0">
                  <c:v>3051492</c:v>
                </c:pt>
                <c:pt idx="1">
                  <c:v>977757</c:v>
                </c:pt>
                <c:pt idx="2">
                  <c:v>501949</c:v>
                </c:pt>
                <c:pt idx="3">
                  <c:v>153324</c:v>
                </c:pt>
                <c:pt idx="4">
                  <c:v>140833</c:v>
                </c:pt>
                <c:pt idx="5">
                  <c:v>127370</c:v>
                </c:pt>
                <c:pt idx="6">
                  <c:v>59862</c:v>
                </c:pt>
                <c:pt idx="7">
                  <c:v>37489</c:v>
                </c:pt>
              </c:numCache>
            </c:numRef>
          </c:val>
          <c:extLst>
            <c:ext xmlns:c16="http://schemas.microsoft.com/office/drawing/2014/chart" uri="{C3380CC4-5D6E-409C-BE32-E72D297353CC}">
              <c16:uniqueId val="{00000000-0E3E-45F4-AA2B-FC39EAB7EACC}"/>
            </c:ext>
          </c:extLst>
        </c:ser>
        <c:dLbls>
          <c:showLegendKey val="0"/>
          <c:showVal val="0"/>
          <c:showCatName val="0"/>
          <c:showSerName val="0"/>
          <c:showPercent val="0"/>
          <c:showBubbleSize val="0"/>
        </c:dLbls>
        <c:gapWidth val="150"/>
        <c:overlap val="100"/>
        <c:axId val="773415440"/>
        <c:axId val="773416080"/>
      </c:barChart>
      <c:catAx>
        <c:axId val="773415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3416080"/>
        <c:crosses val="autoZero"/>
        <c:auto val="1"/>
        <c:lblAlgn val="ctr"/>
        <c:lblOffset val="100"/>
        <c:noMultiLvlLbl val="0"/>
      </c:catAx>
      <c:valAx>
        <c:axId val="77341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3415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Health Insurance</c:v>
                </c:pt>
              </c:strCache>
            </c:strRef>
          </c:tx>
          <c:spPr>
            <a:solidFill>
              <a:schemeClr val="accent1"/>
            </a:solidFill>
            <a:ln>
              <a:noFill/>
            </a:ln>
            <a:effectLst/>
          </c:spPr>
          <c:invertIfNegative val="0"/>
          <c:cat>
            <c:strRef>
              <c:f>Sheet1!$A$2:$A$6</c:f>
              <c:strCache>
                <c:ptCount val="5"/>
                <c:pt idx="0">
                  <c:v>Missing/unknown/not collected/invalid</c:v>
                </c:pt>
                <c:pt idx="1">
                  <c:v>Medicaid</c:v>
                </c:pt>
                <c:pt idx="2">
                  <c:v>None</c:v>
                </c:pt>
                <c:pt idx="3">
                  <c:v>Private insurance, Blue Cross/Blue Shield, HMO</c:v>
                </c:pt>
                <c:pt idx="4">
                  <c:v>Medicare, other (e.g. TRICARE, CHAMPUS)</c:v>
                </c:pt>
              </c:strCache>
            </c:strRef>
          </c:cat>
          <c:val>
            <c:numRef>
              <c:f>Sheet1!$B$2:$B$6</c:f>
              <c:numCache>
                <c:formatCode>General</c:formatCode>
                <c:ptCount val="5"/>
                <c:pt idx="0">
                  <c:v>2782272</c:v>
                </c:pt>
                <c:pt idx="1">
                  <c:v>1102781</c:v>
                </c:pt>
                <c:pt idx="2">
                  <c:v>784194</c:v>
                </c:pt>
                <c:pt idx="3">
                  <c:v>191183</c:v>
                </c:pt>
                <c:pt idx="4">
                  <c:v>189646</c:v>
                </c:pt>
              </c:numCache>
            </c:numRef>
          </c:val>
          <c:extLst>
            <c:ext xmlns:c16="http://schemas.microsoft.com/office/drawing/2014/chart" uri="{C3380CC4-5D6E-409C-BE32-E72D297353CC}">
              <c16:uniqueId val="{00000000-DE90-4F80-BF5E-604B61C40A0A}"/>
            </c:ext>
          </c:extLst>
        </c:ser>
        <c:dLbls>
          <c:showLegendKey val="0"/>
          <c:showVal val="0"/>
          <c:showCatName val="0"/>
          <c:showSerName val="0"/>
          <c:showPercent val="0"/>
          <c:showBubbleSize val="0"/>
        </c:dLbls>
        <c:gapWidth val="219"/>
        <c:overlap val="-27"/>
        <c:axId val="773414480"/>
        <c:axId val="773415760"/>
      </c:barChart>
      <c:catAx>
        <c:axId val="773414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3415760"/>
        <c:crosses val="autoZero"/>
        <c:auto val="1"/>
        <c:lblAlgn val="ctr"/>
        <c:lblOffset val="100"/>
        <c:noMultiLvlLbl val="0"/>
      </c:catAx>
      <c:valAx>
        <c:axId val="77341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3414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Age</c:v>
                </c:pt>
              </c:strCache>
            </c:strRef>
          </c:tx>
          <c:spPr>
            <a:solidFill>
              <a:schemeClr val="accent1"/>
            </a:solidFill>
            <a:ln>
              <a:noFill/>
            </a:ln>
            <a:effectLst/>
          </c:spPr>
          <c:invertIfNegative val="0"/>
          <c:cat>
            <c:strRef>
              <c:f>Sheet1!$A$2:$A$13</c:f>
              <c:strCache>
                <c:ptCount val="12"/>
                <c:pt idx="0">
                  <c:v>25–29 years</c:v>
                </c:pt>
                <c:pt idx="1">
                  <c:v>30–34 years</c:v>
                </c:pt>
                <c:pt idx="2">
                  <c:v>35–39 years</c:v>
                </c:pt>
                <c:pt idx="3">
                  <c:v>40–44 years</c:v>
                </c:pt>
                <c:pt idx="4">
                  <c:v>55–64 years</c:v>
                </c:pt>
                <c:pt idx="5">
                  <c:v>45–49 years</c:v>
                </c:pt>
                <c:pt idx="6">
                  <c:v>21–24 years</c:v>
                </c:pt>
                <c:pt idx="7">
                  <c:v>50–54 years</c:v>
                </c:pt>
                <c:pt idx="8">
                  <c:v>18–20 years</c:v>
                </c:pt>
                <c:pt idx="9">
                  <c:v>15–17 years</c:v>
                </c:pt>
                <c:pt idx="10">
                  <c:v>65 years and older</c:v>
                </c:pt>
                <c:pt idx="11">
                  <c:v>12–14 years</c:v>
                </c:pt>
              </c:strCache>
            </c:strRef>
          </c:cat>
          <c:val>
            <c:numRef>
              <c:f>Sheet1!$B$2:$B$13</c:f>
              <c:numCache>
                <c:formatCode>General</c:formatCode>
                <c:ptCount val="12"/>
                <c:pt idx="0">
                  <c:v>884901</c:v>
                </c:pt>
                <c:pt idx="1">
                  <c:v>860331</c:v>
                </c:pt>
                <c:pt idx="2">
                  <c:v>706177</c:v>
                </c:pt>
                <c:pt idx="3">
                  <c:v>487991</c:v>
                </c:pt>
                <c:pt idx="4">
                  <c:v>448530</c:v>
                </c:pt>
                <c:pt idx="5">
                  <c:v>445235</c:v>
                </c:pt>
                <c:pt idx="6">
                  <c:v>432467</c:v>
                </c:pt>
                <c:pt idx="7">
                  <c:v>412066</c:v>
                </c:pt>
                <c:pt idx="8">
                  <c:v>154207</c:v>
                </c:pt>
                <c:pt idx="9">
                  <c:v>129424</c:v>
                </c:pt>
                <c:pt idx="10">
                  <c:v>62138</c:v>
                </c:pt>
                <c:pt idx="11">
                  <c:v>26609</c:v>
                </c:pt>
              </c:numCache>
            </c:numRef>
          </c:val>
          <c:extLst>
            <c:ext xmlns:c16="http://schemas.microsoft.com/office/drawing/2014/chart" uri="{C3380CC4-5D6E-409C-BE32-E72D297353CC}">
              <c16:uniqueId val="{00000000-837A-4CF4-817C-8723E5718EDB}"/>
            </c:ext>
          </c:extLst>
        </c:ser>
        <c:dLbls>
          <c:showLegendKey val="0"/>
          <c:showVal val="0"/>
          <c:showCatName val="0"/>
          <c:showSerName val="0"/>
          <c:showPercent val="0"/>
          <c:showBubbleSize val="0"/>
        </c:dLbls>
        <c:gapWidth val="219"/>
        <c:overlap val="-27"/>
        <c:axId val="44152496"/>
        <c:axId val="563509176"/>
      </c:barChart>
      <c:catAx>
        <c:axId val="44152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3509176"/>
        <c:crosses val="autoZero"/>
        <c:auto val="1"/>
        <c:lblAlgn val="ctr"/>
        <c:lblOffset val="100"/>
        <c:noMultiLvlLbl val="0"/>
      </c:catAx>
      <c:valAx>
        <c:axId val="563509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152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Days in Program</c:v>
                </c:pt>
              </c:strCache>
            </c:strRef>
          </c:tx>
          <c:spPr>
            <a:solidFill>
              <a:schemeClr val="accent1"/>
            </a:solidFill>
            <a:ln>
              <a:noFill/>
            </a:ln>
            <a:effectLst/>
          </c:spPr>
          <c:invertIfNegative val="0"/>
          <c:cat>
            <c:strRef>
              <c:f>Sheet1!$A$2:$A$9</c:f>
              <c:strCache>
                <c:ptCount val="8"/>
                <c:pt idx="0">
                  <c:v>1 to 30</c:v>
                </c:pt>
                <c:pt idx="1">
                  <c:v>31 and 45 days</c:v>
                </c:pt>
                <c:pt idx="2">
                  <c:v>46 and 60 days</c:v>
                </c:pt>
                <c:pt idx="3">
                  <c:v>61 and 90 days</c:v>
                </c:pt>
                <c:pt idx="4">
                  <c:v>91 and 120 days</c:v>
                </c:pt>
                <c:pt idx="5">
                  <c:v>121 and 180 days</c:v>
                </c:pt>
                <c:pt idx="6">
                  <c:v>181 and 365 days</c:v>
                </c:pt>
                <c:pt idx="7">
                  <c:v>greater than 365 days</c:v>
                </c:pt>
              </c:strCache>
            </c:strRef>
          </c:cat>
          <c:val>
            <c:numRef>
              <c:f>Sheet1!$B$2:$B$9</c:f>
              <c:numCache>
                <c:formatCode>General</c:formatCode>
                <c:ptCount val="8"/>
                <c:pt idx="0">
                  <c:v>2570506</c:v>
                </c:pt>
                <c:pt idx="1">
                  <c:v>336297</c:v>
                </c:pt>
                <c:pt idx="2">
                  <c:v>257756</c:v>
                </c:pt>
                <c:pt idx="3">
                  <c:v>426310</c:v>
                </c:pt>
                <c:pt idx="4">
                  <c:v>332946</c:v>
                </c:pt>
                <c:pt idx="5">
                  <c:v>370070</c:v>
                </c:pt>
                <c:pt idx="6">
                  <c:v>397096</c:v>
                </c:pt>
                <c:pt idx="7">
                  <c:v>247594</c:v>
                </c:pt>
              </c:numCache>
            </c:numRef>
          </c:val>
          <c:extLst>
            <c:ext xmlns:c16="http://schemas.microsoft.com/office/drawing/2014/chart" uri="{C3380CC4-5D6E-409C-BE32-E72D297353CC}">
              <c16:uniqueId val="{00000000-C325-4969-BDF4-AF3DD5A30486}"/>
            </c:ext>
          </c:extLst>
        </c:ser>
        <c:dLbls>
          <c:showLegendKey val="0"/>
          <c:showVal val="0"/>
          <c:showCatName val="0"/>
          <c:showSerName val="0"/>
          <c:showPercent val="0"/>
          <c:showBubbleSize val="0"/>
        </c:dLbls>
        <c:gapWidth val="219"/>
        <c:overlap val="-27"/>
        <c:axId val="749226640"/>
        <c:axId val="749227920"/>
      </c:barChart>
      <c:catAx>
        <c:axId val="749226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9227920"/>
        <c:crosses val="autoZero"/>
        <c:auto val="1"/>
        <c:lblAlgn val="ctr"/>
        <c:lblOffset val="100"/>
        <c:noMultiLvlLbl val="0"/>
      </c:catAx>
      <c:valAx>
        <c:axId val="749227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9226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65_13FA90D2.xml><?xml version="1.0" encoding="utf-8"?>
<p188:cmLst xmlns:a="http://schemas.openxmlformats.org/drawingml/2006/main" xmlns:r="http://schemas.openxmlformats.org/officeDocument/2006/relationships" xmlns:p188="http://schemas.microsoft.com/office/powerpoint/2018/8/main">
  <p188:cm id="{442278C5-45F6-46A4-8AE2-14FD99D4CF4B}" authorId="{DB7D2C01-DBAD-85F1-C745-70B50A9D8805}" created="2021-11-28T19:26:55.403">
    <ac:deMkLst xmlns:ac="http://schemas.microsoft.com/office/drawing/2013/main/command">
      <pc:docMk xmlns:pc="http://schemas.microsoft.com/office/powerpoint/2013/main/command"/>
      <pc:sldMk xmlns:pc="http://schemas.microsoft.com/office/powerpoint/2013/main/command" cId="335188178" sldId="357"/>
      <ac:spMk id="2" creationId="{06A93F9C-BA13-477E-950F-21ABE01A6B1F}"/>
    </ac:deMkLst>
    <p188:txBody>
      <a:bodyPr/>
      <a:lstStyle/>
      <a:p>
        <a:r>
          <a:rPr lang="en-US"/>
          <a:t>when we present this slide in the main portion, i think we should make this graph in descending order of sig variables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173687-E38D-4038-BD93-F0E19E46364C}"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n-US"/>
        </a:p>
      </dgm:t>
    </dgm:pt>
    <dgm:pt modelId="{FC58CD84-0069-4B1E-A545-19F632E0E15F}">
      <dgm:prSet phldrT="[Text]" phldr="0"/>
      <dgm:spPr/>
      <dgm:t>
        <a:bodyPr/>
        <a:lstStyle/>
        <a:p>
          <a:pPr rtl="0"/>
          <a:r>
            <a:rPr lang="en-US" dirty="0">
              <a:latin typeface="Helvetica"/>
              <a:cs typeface="Helvetica"/>
            </a:rPr>
            <a:t> Race</a:t>
          </a:r>
        </a:p>
      </dgm:t>
    </dgm:pt>
    <dgm:pt modelId="{96F6A0F3-5A72-4228-AD02-3B5E29408DBD}" type="parTrans" cxnId="{AAD0A4F4-601C-47EF-9AAC-244B521257CE}">
      <dgm:prSet/>
      <dgm:spPr/>
      <dgm:t>
        <a:bodyPr/>
        <a:lstStyle/>
        <a:p>
          <a:endParaRPr lang="en-US"/>
        </a:p>
      </dgm:t>
    </dgm:pt>
    <dgm:pt modelId="{3A034494-A4F6-42AA-8F35-A1E95A6D8D2F}" type="sibTrans" cxnId="{AAD0A4F4-601C-47EF-9AAC-244B521257CE}">
      <dgm:prSet/>
      <dgm:spPr/>
      <dgm:t>
        <a:bodyPr/>
        <a:lstStyle/>
        <a:p>
          <a:endParaRPr lang="en-US"/>
        </a:p>
      </dgm:t>
    </dgm:pt>
    <dgm:pt modelId="{3225CA56-BCC6-4AB8-B480-6B498861B699}">
      <dgm:prSet phldrT="[Text]" phldr="0"/>
      <dgm:spPr/>
      <dgm:t>
        <a:bodyPr/>
        <a:lstStyle/>
        <a:p>
          <a:pPr rtl="0"/>
          <a:r>
            <a:rPr lang="en-US" dirty="0">
              <a:latin typeface="Helvetica"/>
              <a:cs typeface="Helvetica"/>
            </a:rPr>
            <a:t> 67% White</a:t>
          </a:r>
        </a:p>
      </dgm:t>
    </dgm:pt>
    <dgm:pt modelId="{394D9187-279D-45F0-966F-467C411F23FB}" type="parTrans" cxnId="{7C22C386-2BA1-4E94-845D-C936C585FF6E}">
      <dgm:prSet/>
      <dgm:spPr/>
      <dgm:t>
        <a:bodyPr/>
        <a:lstStyle/>
        <a:p>
          <a:endParaRPr lang="en-US"/>
        </a:p>
      </dgm:t>
    </dgm:pt>
    <dgm:pt modelId="{E79EF65D-8AFC-4E49-9DF6-342600E42364}" type="sibTrans" cxnId="{7C22C386-2BA1-4E94-845D-C936C585FF6E}">
      <dgm:prSet/>
      <dgm:spPr/>
      <dgm:t>
        <a:bodyPr/>
        <a:lstStyle/>
        <a:p>
          <a:endParaRPr lang="en-US"/>
        </a:p>
      </dgm:t>
    </dgm:pt>
    <dgm:pt modelId="{8DF0ACED-C4BF-4A51-BBA7-725B422A2EB8}">
      <dgm:prSet phldrT="[Text]" phldr="0"/>
      <dgm:spPr/>
      <dgm:t>
        <a:bodyPr/>
        <a:lstStyle/>
        <a:p>
          <a:pPr rtl="0"/>
          <a:r>
            <a:rPr lang="en-US" dirty="0">
              <a:latin typeface="Helvetica"/>
              <a:cs typeface="Helvetica"/>
            </a:rPr>
            <a:t> </a:t>
          </a:r>
          <a:r>
            <a:rPr lang="en-US" b="0" dirty="0">
              <a:latin typeface="Helvetica"/>
              <a:cs typeface="Helvetica"/>
            </a:rPr>
            <a:t>17% African American</a:t>
          </a:r>
        </a:p>
      </dgm:t>
    </dgm:pt>
    <dgm:pt modelId="{98BD6657-0A10-45E8-98DB-6EE444024056}" type="parTrans" cxnId="{9262DEF9-F5B8-431E-AAE3-B0AFB2AF79EB}">
      <dgm:prSet/>
      <dgm:spPr/>
      <dgm:t>
        <a:bodyPr/>
        <a:lstStyle/>
        <a:p>
          <a:endParaRPr lang="en-US"/>
        </a:p>
      </dgm:t>
    </dgm:pt>
    <dgm:pt modelId="{1B7C4BA7-5EE8-4825-863D-2E8A30619DC3}" type="sibTrans" cxnId="{9262DEF9-F5B8-431E-AAE3-B0AFB2AF79EB}">
      <dgm:prSet/>
      <dgm:spPr/>
      <dgm:t>
        <a:bodyPr/>
        <a:lstStyle/>
        <a:p>
          <a:endParaRPr lang="en-US"/>
        </a:p>
      </dgm:t>
    </dgm:pt>
    <dgm:pt modelId="{01F3AF02-D7DC-4AA3-9C14-5F784BAE508A}">
      <dgm:prSet phldrT="[Text]" phldr="0"/>
      <dgm:spPr/>
      <dgm:t>
        <a:bodyPr/>
        <a:lstStyle/>
        <a:p>
          <a:pPr rtl="0"/>
          <a:r>
            <a:rPr lang="en-US" dirty="0">
              <a:latin typeface="Helvetica"/>
              <a:cs typeface="Helvetica"/>
            </a:rPr>
            <a:t> Age</a:t>
          </a:r>
        </a:p>
      </dgm:t>
    </dgm:pt>
    <dgm:pt modelId="{8A39EFF2-F1ED-47AC-B5AD-48177422F8BD}" type="parTrans" cxnId="{401AD072-87A1-4468-A3B8-413A8F52F021}">
      <dgm:prSet/>
      <dgm:spPr/>
      <dgm:t>
        <a:bodyPr/>
        <a:lstStyle/>
        <a:p>
          <a:endParaRPr lang="en-US"/>
        </a:p>
      </dgm:t>
    </dgm:pt>
    <dgm:pt modelId="{7A76CE91-2E69-43AE-A20B-B68BD7164D2D}" type="sibTrans" cxnId="{401AD072-87A1-4468-A3B8-413A8F52F021}">
      <dgm:prSet/>
      <dgm:spPr/>
      <dgm:t>
        <a:bodyPr/>
        <a:lstStyle/>
        <a:p>
          <a:endParaRPr lang="en-US"/>
        </a:p>
      </dgm:t>
    </dgm:pt>
    <dgm:pt modelId="{4169219B-9399-44DF-8666-B6DFBA47AED8}">
      <dgm:prSet phldrT="[Text]" phldr="0"/>
      <dgm:spPr/>
      <dgm:t>
        <a:bodyPr/>
        <a:lstStyle/>
        <a:p>
          <a:pPr rtl="0"/>
          <a:r>
            <a:rPr lang="en-US" dirty="0">
              <a:latin typeface="Helvetica"/>
              <a:cs typeface="Helvetica"/>
            </a:rPr>
            <a:t> Average Age: 36</a:t>
          </a:r>
        </a:p>
      </dgm:t>
    </dgm:pt>
    <dgm:pt modelId="{9BCE1E1D-5B44-48C5-A8FE-5EE9CC7C413A}" type="parTrans" cxnId="{E5BFBB73-76EE-4592-B7C1-9DA9A9CBD53D}">
      <dgm:prSet/>
      <dgm:spPr/>
      <dgm:t>
        <a:bodyPr/>
        <a:lstStyle/>
        <a:p>
          <a:endParaRPr lang="en-US"/>
        </a:p>
      </dgm:t>
    </dgm:pt>
    <dgm:pt modelId="{0F4E0599-53BE-419A-A9A2-886988F2D3F2}" type="sibTrans" cxnId="{E5BFBB73-76EE-4592-B7C1-9DA9A9CBD53D}">
      <dgm:prSet/>
      <dgm:spPr/>
      <dgm:t>
        <a:bodyPr/>
        <a:lstStyle/>
        <a:p>
          <a:endParaRPr lang="en-US"/>
        </a:p>
      </dgm:t>
    </dgm:pt>
    <dgm:pt modelId="{5A22B2D4-FBFB-4615-919C-F64BC219C2FC}">
      <dgm:prSet phldrT="[Text]" phldr="0"/>
      <dgm:spPr/>
      <dgm:t>
        <a:bodyPr/>
        <a:lstStyle/>
        <a:p>
          <a:pPr rtl="0"/>
          <a:r>
            <a:rPr lang="en-US" dirty="0">
              <a:latin typeface="Helvetica"/>
              <a:cs typeface="Helvetica"/>
            </a:rPr>
            <a:t> Half of the clients fall between the ages 27- 47</a:t>
          </a:r>
        </a:p>
      </dgm:t>
    </dgm:pt>
    <dgm:pt modelId="{81CC2C43-4725-490E-9D2D-A5EC7F7F6B9F}" type="parTrans" cxnId="{5138576D-2C79-4363-B62F-0744C8A777AC}">
      <dgm:prSet/>
      <dgm:spPr/>
      <dgm:t>
        <a:bodyPr/>
        <a:lstStyle/>
        <a:p>
          <a:endParaRPr lang="en-US"/>
        </a:p>
      </dgm:t>
    </dgm:pt>
    <dgm:pt modelId="{243736FF-2818-497D-9E36-BE96E6346A2C}" type="sibTrans" cxnId="{5138576D-2C79-4363-B62F-0744C8A777AC}">
      <dgm:prSet/>
      <dgm:spPr/>
      <dgm:t>
        <a:bodyPr/>
        <a:lstStyle/>
        <a:p>
          <a:endParaRPr lang="en-US"/>
        </a:p>
      </dgm:t>
    </dgm:pt>
    <dgm:pt modelId="{EE7E830F-842B-4023-ACB6-A1326301714E}">
      <dgm:prSet phldrT="[Text]" phldr="0"/>
      <dgm:spPr/>
      <dgm:t>
        <a:bodyPr/>
        <a:lstStyle/>
        <a:p>
          <a:pPr rtl="0"/>
          <a:r>
            <a:rPr lang="en-US" dirty="0">
              <a:latin typeface="Helvetica"/>
              <a:cs typeface="Helvetica"/>
            </a:rPr>
            <a:t> Education</a:t>
          </a:r>
        </a:p>
      </dgm:t>
    </dgm:pt>
    <dgm:pt modelId="{4AFAF8C8-A7BF-4C62-8D2D-1CE64EDFA14D}" type="parTrans" cxnId="{8AC981AB-D504-4A62-9893-56D52D7A13B1}">
      <dgm:prSet/>
      <dgm:spPr/>
      <dgm:t>
        <a:bodyPr/>
        <a:lstStyle/>
        <a:p>
          <a:endParaRPr lang="en-US"/>
        </a:p>
      </dgm:t>
    </dgm:pt>
    <dgm:pt modelId="{88E63997-525A-4C7A-B664-D675C5F8B5B5}" type="sibTrans" cxnId="{8AC981AB-D504-4A62-9893-56D52D7A13B1}">
      <dgm:prSet/>
      <dgm:spPr/>
      <dgm:t>
        <a:bodyPr/>
        <a:lstStyle/>
        <a:p>
          <a:endParaRPr lang="en-US"/>
        </a:p>
      </dgm:t>
    </dgm:pt>
    <dgm:pt modelId="{C1CBD9EF-F539-4096-A5A5-722BBE9D1385}">
      <dgm:prSet phldrT="[Text]" phldr="0"/>
      <dgm:spPr/>
      <dgm:t>
        <a:bodyPr/>
        <a:lstStyle/>
        <a:p>
          <a:pPr rtl="0"/>
          <a:r>
            <a:rPr lang="en-US" dirty="0">
              <a:latin typeface="Helvetica"/>
              <a:cs typeface="Helvetica"/>
            </a:rPr>
            <a:t> Half of the clients have graduated from high school</a:t>
          </a:r>
        </a:p>
      </dgm:t>
    </dgm:pt>
    <dgm:pt modelId="{BD7D1293-EF1A-4EDB-8485-7AC5D20D5775}" type="parTrans" cxnId="{6E430340-15C3-4B7C-8539-0E4308D13363}">
      <dgm:prSet/>
      <dgm:spPr/>
      <dgm:t>
        <a:bodyPr/>
        <a:lstStyle/>
        <a:p>
          <a:endParaRPr lang="en-US"/>
        </a:p>
      </dgm:t>
    </dgm:pt>
    <dgm:pt modelId="{97B6F5AE-94FA-4FE2-9989-5AB75B05EB4E}" type="sibTrans" cxnId="{6E430340-15C3-4B7C-8539-0E4308D13363}">
      <dgm:prSet/>
      <dgm:spPr/>
      <dgm:t>
        <a:bodyPr/>
        <a:lstStyle/>
        <a:p>
          <a:endParaRPr lang="en-US"/>
        </a:p>
      </dgm:t>
    </dgm:pt>
    <dgm:pt modelId="{412DF849-74DE-4D00-956B-2461E0454C5B}">
      <dgm:prSet phldr="0"/>
      <dgm:spPr/>
      <dgm:t>
        <a:bodyPr/>
        <a:lstStyle/>
        <a:p>
          <a:pPr rtl="0"/>
          <a:r>
            <a:rPr lang="en-US" dirty="0">
              <a:latin typeface="Helvetica"/>
              <a:cs typeface="Helvetica"/>
            </a:rPr>
            <a:t>Marital status</a:t>
          </a:r>
        </a:p>
      </dgm:t>
    </dgm:pt>
    <dgm:pt modelId="{7A615B40-DE1C-4C4A-98DB-D5DEFBD0A8CC}" type="parTrans" cxnId="{8CD192C9-C99A-4E42-89B3-C0CE21CB3748}">
      <dgm:prSet/>
      <dgm:spPr/>
    </dgm:pt>
    <dgm:pt modelId="{6BB16AB0-63AC-4667-94A5-2F29895B9C39}" type="sibTrans" cxnId="{8CD192C9-C99A-4E42-89B3-C0CE21CB3748}">
      <dgm:prSet/>
      <dgm:spPr/>
    </dgm:pt>
    <dgm:pt modelId="{A88214DC-2E73-4048-9A3C-BF8C4C30ECCB}">
      <dgm:prSet phldr="0"/>
      <dgm:spPr/>
      <dgm:t>
        <a:bodyPr/>
        <a:lstStyle/>
        <a:p>
          <a:pPr rtl="0"/>
          <a:r>
            <a:rPr lang="en-US" dirty="0">
              <a:latin typeface="Helvetica"/>
              <a:cs typeface="Helvetica"/>
            </a:rPr>
            <a:t>65% Single</a:t>
          </a:r>
        </a:p>
      </dgm:t>
    </dgm:pt>
    <dgm:pt modelId="{23073434-00EF-4271-9C75-5B6065141A76}" type="parTrans" cxnId="{39185554-A926-4A4F-A6E9-D99497C2DDB1}">
      <dgm:prSet/>
      <dgm:spPr/>
    </dgm:pt>
    <dgm:pt modelId="{A3091954-EB50-46DD-9E97-D6000BEC75C1}" type="sibTrans" cxnId="{39185554-A926-4A4F-A6E9-D99497C2DDB1}">
      <dgm:prSet/>
      <dgm:spPr/>
    </dgm:pt>
    <dgm:pt modelId="{1452CE38-B1DF-4C28-AAC0-07E77D1D8A69}">
      <dgm:prSet phldr="0"/>
      <dgm:spPr/>
      <dgm:t>
        <a:bodyPr/>
        <a:lstStyle/>
        <a:p>
          <a:pPr rtl="0"/>
          <a:r>
            <a:rPr lang="en-US" dirty="0">
              <a:latin typeface="Helvetica"/>
              <a:cs typeface="Helvetica"/>
            </a:rPr>
            <a:t>13% Married</a:t>
          </a:r>
        </a:p>
      </dgm:t>
    </dgm:pt>
    <dgm:pt modelId="{FA96CFAE-24F9-4543-8494-EF8230A3F643}" type="parTrans" cxnId="{240C23AE-AC71-4F54-9EBF-2A68E9CD8FEB}">
      <dgm:prSet/>
      <dgm:spPr/>
    </dgm:pt>
    <dgm:pt modelId="{4B10CA6D-0820-4017-B687-FB633FC807AA}" type="sibTrans" cxnId="{240C23AE-AC71-4F54-9EBF-2A68E9CD8FEB}">
      <dgm:prSet/>
      <dgm:spPr/>
    </dgm:pt>
    <dgm:pt modelId="{B3616801-B41A-4901-B0EF-BDF1BC31CE1D}">
      <dgm:prSet phldr="0"/>
      <dgm:spPr/>
      <dgm:t>
        <a:bodyPr/>
        <a:lstStyle/>
        <a:p>
          <a:pPr rtl="0"/>
          <a:r>
            <a:rPr lang="en-US" dirty="0">
              <a:latin typeface="Helvetica"/>
              <a:cs typeface="Helvetica"/>
            </a:rPr>
            <a:t>21% Divorced /Separated</a:t>
          </a:r>
        </a:p>
      </dgm:t>
    </dgm:pt>
    <dgm:pt modelId="{60C44676-4746-43A8-AF3E-500B036B7927}" type="parTrans" cxnId="{143C9BDD-E63B-41B6-9C02-DB94AB9D02D1}">
      <dgm:prSet/>
      <dgm:spPr/>
    </dgm:pt>
    <dgm:pt modelId="{968E4EC8-C1E9-4BC7-BB6C-1F7661D717B1}" type="sibTrans" cxnId="{143C9BDD-E63B-41B6-9C02-DB94AB9D02D1}">
      <dgm:prSet/>
      <dgm:spPr/>
    </dgm:pt>
    <dgm:pt modelId="{C6171558-A583-4E10-8E26-C07DA74D5D05}" type="pres">
      <dgm:prSet presAssocID="{05173687-E38D-4038-BD93-F0E19E46364C}" presName="Name0" presStyleCnt="0">
        <dgm:presLayoutVars>
          <dgm:dir/>
          <dgm:resizeHandles val="exact"/>
        </dgm:presLayoutVars>
      </dgm:prSet>
      <dgm:spPr/>
    </dgm:pt>
    <dgm:pt modelId="{075ACD5E-7495-41E9-AC31-8A46E72A1ECE}" type="pres">
      <dgm:prSet presAssocID="{FC58CD84-0069-4B1E-A545-19F632E0E15F}" presName="node" presStyleLbl="node1" presStyleIdx="0" presStyleCnt="4">
        <dgm:presLayoutVars>
          <dgm:bulletEnabled val="1"/>
        </dgm:presLayoutVars>
      </dgm:prSet>
      <dgm:spPr/>
    </dgm:pt>
    <dgm:pt modelId="{845A5A15-812A-4097-A262-69622A7D2C36}" type="pres">
      <dgm:prSet presAssocID="{3A034494-A4F6-42AA-8F35-A1E95A6D8D2F}" presName="sibTrans" presStyleCnt="0"/>
      <dgm:spPr/>
    </dgm:pt>
    <dgm:pt modelId="{CA82EE67-CAA7-4007-ACD4-FE8F6708E77C}" type="pres">
      <dgm:prSet presAssocID="{01F3AF02-D7DC-4AA3-9C14-5F784BAE508A}" presName="node" presStyleLbl="node1" presStyleIdx="1" presStyleCnt="4">
        <dgm:presLayoutVars>
          <dgm:bulletEnabled val="1"/>
        </dgm:presLayoutVars>
      </dgm:prSet>
      <dgm:spPr/>
    </dgm:pt>
    <dgm:pt modelId="{CC510B80-2EC4-419E-A2BA-9C91CC3CBB80}" type="pres">
      <dgm:prSet presAssocID="{7A76CE91-2E69-43AE-A20B-B68BD7164D2D}" presName="sibTrans" presStyleCnt="0"/>
      <dgm:spPr/>
    </dgm:pt>
    <dgm:pt modelId="{FDBE0112-B899-4BF7-9836-1DF5E7BF1C9E}" type="pres">
      <dgm:prSet presAssocID="{EE7E830F-842B-4023-ACB6-A1326301714E}" presName="node" presStyleLbl="node1" presStyleIdx="2" presStyleCnt="4">
        <dgm:presLayoutVars>
          <dgm:bulletEnabled val="1"/>
        </dgm:presLayoutVars>
      </dgm:prSet>
      <dgm:spPr/>
    </dgm:pt>
    <dgm:pt modelId="{EE626791-F088-4F4E-9AEB-49E563523821}" type="pres">
      <dgm:prSet presAssocID="{88E63997-525A-4C7A-B664-D675C5F8B5B5}" presName="sibTrans" presStyleCnt="0"/>
      <dgm:spPr/>
    </dgm:pt>
    <dgm:pt modelId="{C2130CA9-25B8-4190-A2C3-B3BA9107E44E}" type="pres">
      <dgm:prSet presAssocID="{412DF849-74DE-4D00-956B-2461E0454C5B}" presName="node" presStyleLbl="node1" presStyleIdx="3" presStyleCnt="4">
        <dgm:presLayoutVars>
          <dgm:bulletEnabled val="1"/>
        </dgm:presLayoutVars>
      </dgm:prSet>
      <dgm:spPr/>
    </dgm:pt>
  </dgm:ptLst>
  <dgm:cxnLst>
    <dgm:cxn modelId="{D53B310B-28A5-415F-B49C-442F92316877}" type="presOf" srcId="{5A22B2D4-FBFB-4615-919C-F64BC219C2FC}" destId="{CA82EE67-CAA7-4007-ACD4-FE8F6708E77C}" srcOrd="0" destOrd="2" presId="urn:microsoft.com/office/officeart/2005/8/layout/hList6"/>
    <dgm:cxn modelId="{E469D026-4292-41D2-ADAB-50DAC8EC0428}" type="presOf" srcId="{01F3AF02-D7DC-4AA3-9C14-5F784BAE508A}" destId="{CA82EE67-CAA7-4007-ACD4-FE8F6708E77C}" srcOrd="0" destOrd="0" presId="urn:microsoft.com/office/officeart/2005/8/layout/hList6"/>
    <dgm:cxn modelId="{72F3AF36-884D-46C9-B683-4B527E988296}" type="presOf" srcId="{B3616801-B41A-4901-B0EF-BDF1BC31CE1D}" destId="{C2130CA9-25B8-4190-A2C3-B3BA9107E44E}" srcOrd="0" destOrd="3" presId="urn:microsoft.com/office/officeart/2005/8/layout/hList6"/>
    <dgm:cxn modelId="{6E430340-15C3-4B7C-8539-0E4308D13363}" srcId="{EE7E830F-842B-4023-ACB6-A1326301714E}" destId="{C1CBD9EF-F539-4096-A5A5-722BBE9D1385}" srcOrd="0" destOrd="0" parTransId="{BD7D1293-EF1A-4EDB-8485-7AC5D20D5775}" sibTransId="{97B6F5AE-94FA-4FE2-9989-5AB75B05EB4E}"/>
    <dgm:cxn modelId="{5138576D-2C79-4363-B62F-0744C8A777AC}" srcId="{01F3AF02-D7DC-4AA3-9C14-5F784BAE508A}" destId="{5A22B2D4-FBFB-4615-919C-F64BC219C2FC}" srcOrd="1" destOrd="0" parTransId="{81CC2C43-4725-490E-9D2D-A5EC7F7F6B9F}" sibTransId="{243736FF-2818-497D-9E36-BE96E6346A2C}"/>
    <dgm:cxn modelId="{6ACBF46E-8203-4AC0-A6AD-76F337702C4B}" type="presOf" srcId="{05173687-E38D-4038-BD93-F0E19E46364C}" destId="{C6171558-A583-4E10-8E26-C07DA74D5D05}" srcOrd="0" destOrd="0" presId="urn:microsoft.com/office/officeart/2005/8/layout/hList6"/>
    <dgm:cxn modelId="{401AD072-87A1-4468-A3B8-413A8F52F021}" srcId="{05173687-E38D-4038-BD93-F0E19E46364C}" destId="{01F3AF02-D7DC-4AA3-9C14-5F784BAE508A}" srcOrd="1" destOrd="0" parTransId="{8A39EFF2-F1ED-47AC-B5AD-48177422F8BD}" sibTransId="{7A76CE91-2E69-43AE-A20B-B68BD7164D2D}"/>
    <dgm:cxn modelId="{E5BFBB73-76EE-4592-B7C1-9DA9A9CBD53D}" srcId="{01F3AF02-D7DC-4AA3-9C14-5F784BAE508A}" destId="{4169219B-9399-44DF-8666-B6DFBA47AED8}" srcOrd="0" destOrd="0" parTransId="{9BCE1E1D-5B44-48C5-A8FE-5EE9CC7C413A}" sibTransId="{0F4E0599-53BE-419A-A9A2-886988F2D3F2}"/>
    <dgm:cxn modelId="{39185554-A926-4A4F-A6E9-D99497C2DDB1}" srcId="{412DF849-74DE-4D00-956B-2461E0454C5B}" destId="{A88214DC-2E73-4048-9A3C-BF8C4C30ECCB}" srcOrd="0" destOrd="0" parTransId="{23073434-00EF-4271-9C75-5B6065141A76}" sibTransId="{A3091954-EB50-46DD-9E97-D6000BEC75C1}"/>
    <dgm:cxn modelId="{04A2AA86-243C-48FC-9FF1-DE615C1611EA}" type="presOf" srcId="{412DF849-74DE-4D00-956B-2461E0454C5B}" destId="{C2130CA9-25B8-4190-A2C3-B3BA9107E44E}" srcOrd="0" destOrd="0" presId="urn:microsoft.com/office/officeart/2005/8/layout/hList6"/>
    <dgm:cxn modelId="{7C22C386-2BA1-4E94-845D-C936C585FF6E}" srcId="{FC58CD84-0069-4B1E-A545-19F632E0E15F}" destId="{3225CA56-BCC6-4AB8-B480-6B498861B699}" srcOrd="0" destOrd="0" parTransId="{394D9187-279D-45F0-966F-467C411F23FB}" sibTransId="{E79EF65D-8AFC-4E49-9DF6-342600E42364}"/>
    <dgm:cxn modelId="{4DF9968A-16D7-4454-AE3F-C0D8B069D0DA}" type="presOf" srcId="{EE7E830F-842B-4023-ACB6-A1326301714E}" destId="{FDBE0112-B899-4BF7-9836-1DF5E7BF1C9E}" srcOrd="0" destOrd="0" presId="urn:microsoft.com/office/officeart/2005/8/layout/hList6"/>
    <dgm:cxn modelId="{8F38E18D-EC81-44DC-BB89-3CF88428C621}" type="presOf" srcId="{3225CA56-BCC6-4AB8-B480-6B498861B699}" destId="{075ACD5E-7495-41E9-AC31-8A46E72A1ECE}" srcOrd="0" destOrd="1" presId="urn:microsoft.com/office/officeart/2005/8/layout/hList6"/>
    <dgm:cxn modelId="{10AE4C8F-57D0-45ED-962E-C67266543A08}" type="presOf" srcId="{C1CBD9EF-F539-4096-A5A5-722BBE9D1385}" destId="{FDBE0112-B899-4BF7-9836-1DF5E7BF1C9E}" srcOrd="0" destOrd="1" presId="urn:microsoft.com/office/officeart/2005/8/layout/hList6"/>
    <dgm:cxn modelId="{14FDC297-42D4-448E-8E9C-15469AE0E859}" type="presOf" srcId="{1452CE38-B1DF-4C28-AAC0-07E77D1D8A69}" destId="{C2130CA9-25B8-4190-A2C3-B3BA9107E44E}" srcOrd="0" destOrd="2" presId="urn:microsoft.com/office/officeart/2005/8/layout/hList6"/>
    <dgm:cxn modelId="{389461A5-4269-43DE-B791-1126F43C761A}" type="presOf" srcId="{A88214DC-2E73-4048-9A3C-BF8C4C30ECCB}" destId="{C2130CA9-25B8-4190-A2C3-B3BA9107E44E}" srcOrd="0" destOrd="1" presId="urn:microsoft.com/office/officeart/2005/8/layout/hList6"/>
    <dgm:cxn modelId="{8AC981AB-D504-4A62-9893-56D52D7A13B1}" srcId="{05173687-E38D-4038-BD93-F0E19E46364C}" destId="{EE7E830F-842B-4023-ACB6-A1326301714E}" srcOrd="2" destOrd="0" parTransId="{4AFAF8C8-A7BF-4C62-8D2D-1CE64EDFA14D}" sibTransId="{88E63997-525A-4C7A-B664-D675C5F8B5B5}"/>
    <dgm:cxn modelId="{240C23AE-AC71-4F54-9EBF-2A68E9CD8FEB}" srcId="{412DF849-74DE-4D00-956B-2461E0454C5B}" destId="{1452CE38-B1DF-4C28-AAC0-07E77D1D8A69}" srcOrd="1" destOrd="0" parTransId="{FA96CFAE-24F9-4543-8494-EF8230A3F643}" sibTransId="{4B10CA6D-0820-4017-B687-FB633FC807AA}"/>
    <dgm:cxn modelId="{E2F322BD-C5CB-404C-9CF4-D3825B55DA39}" type="presOf" srcId="{4169219B-9399-44DF-8666-B6DFBA47AED8}" destId="{CA82EE67-CAA7-4007-ACD4-FE8F6708E77C}" srcOrd="0" destOrd="1" presId="urn:microsoft.com/office/officeart/2005/8/layout/hList6"/>
    <dgm:cxn modelId="{8CD192C9-C99A-4E42-89B3-C0CE21CB3748}" srcId="{05173687-E38D-4038-BD93-F0E19E46364C}" destId="{412DF849-74DE-4D00-956B-2461E0454C5B}" srcOrd="3" destOrd="0" parTransId="{7A615B40-DE1C-4C4A-98DB-D5DEFBD0A8CC}" sibTransId="{6BB16AB0-63AC-4667-94A5-2F29895B9C39}"/>
    <dgm:cxn modelId="{143C9BDD-E63B-41B6-9C02-DB94AB9D02D1}" srcId="{412DF849-74DE-4D00-956B-2461E0454C5B}" destId="{B3616801-B41A-4901-B0EF-BDF1BC31CE1D}" srcOrd="2" destOrd="0" parTransId="{60C44676-4746-43A8-AF3E-500B036B7927}" sibTransId="{968E4EC8-C1E9-4BC7-BB6C-1F7661D717B1}"/>
    <dgm:cxn modelId="{3DF6AFDF-A817-4BEC-BC73-D63C932843B8}" type="presOf" srcId="{FC58CD84-0069-4B1E-A545-19F632E0E15F}" destId="{075ACD5E-7495-41E9-AC31-8A46E72A1ECE}" srcOrd="0" destOrd="0" presId="urn:microsoft.com/office/officeart/2005/8/layout/hList6"/>
    <dgm:cxn modelId="{4A097DE8-D2EA-4DF2-BC73-55391561A4F6}" type="presOf" srcId="{8DF0ACED-C4BF-4A51-BBA7-725B422A2EB8}" destId="{075ACD5E-7495-41E9-AC31-8A46E72A1ECE}" srcOrd="0" destOrd="2" presId="urn:microsoft.com/office/officeart/2005/8/layout/hList6"/>
    <dgm:cxn modelId="{AAD0A4F4-601C-47EF-9AAC-244B521257CE}" srcId="{05173687-E38D-4038-BD93-F0E19E46364C}" destId="{FC58CD84-0069-4B1E-A545-19F632E0E15F}" srcOrd="0" destOrd="0" parTransId="{96F6A0F3-5A72-4228-AD02-3B5E29408DBD}" sibTransId="{3A034494-A4F6-42AA-8F35-A1E95A6D8D2F}"/>
    <dgm:cxn modelId="{9262DEF9-F5B8-431E-AAE3-B0AFB2AF79EB}" srcId="{FC58CD84-0069-4B1E-A545-19F632E0E15F}" destId="{8DF0ACED-C4BF-4A51-BBA7-725B422A2EB8}" srcOrd="1" destOrd="0" parTransId="{98BD6657-0A10-45E8-98DB-6EE444024056}" sibTransId="{1B7C4BA7-5EE8-4825-863D-2E8A30619DC3}"/>
    <dgm:cxn modelId="{A8C3BED8-73B2-4283-A6D8-DA92E2589F1F}" type="presParOf" srcId="{C6171558-A583-4E10-8E26-C07DA74D5D05}" destId="{075ACD5E-7495-41E9-AC31-8A46E72A1ECE}" srcOrd="0" destOrd="0" presId="urn:microsoft.com/office/officeart/2005/8/layout/hList6"/>
    <dgm:cxn modelId="{D69AD1DE-A927-472A-B46E-C48492F4CBA8}" type="presParOf" srcId="{C6171558-A583-4E10-8E26-C07DA74D5D05}" destId="{845A5A15-812A-4097-A262-69622A7D2C36}" srcOrd="1" destOrd="0" presId="urn:microsoft.com/office/officeart/2005/8/layout/hList6"/>
    <dgm:cxn modelId="{812F6982-7B6B-451B-9179-689274F678A3}" type="presParOf" srcId="{C6171558-A583-4E10-8E26-C07DA74D5D05}" destId="{CA82EE67-CAA7-4007-ACD4-FE8F6708E77C}" srcOrd="2" destOrd="0" presId="urn:microsoft.com/office/officeart/2005/8/layout/hList6"/>
    <dgm:cxn modelId="{A2020552-0907-4038-A3DA-FC1F673BF24A}" type="presParOf" srcId="{C6171558-A583-4E10-8E26-C07DA74D5D05}" destId="{CC510B80-2EC4-419E-A2BA-9C91CC3CBB80}" srcOrd="3" destOrd="0" presId="urn:microsoft.com/office/officeart/2005/8/layout/hList6"/>
    <dgm:cxn modelId="{16ABE384-3596-4D7E-9A54-4F4199E5D3C1}" type="presParOf" srcId="{C6171558-A583-4E10-8E26-C07DA74D5D05}" destId="{FDBE0112-B899-4BF7-9836-1DF5E7BF1C9E}" srcOrd="4" destOrd="0" presId="urn:microsoft.com/office/officeart/2005/8/layout/hList6"/>
    <dgm:cxn modelId="{9E98C3CF-96F7-4616-B60F-64F62D21A70B}" type="presParOf" srcId="{C6171558-A583-4E10-8E26-C07DA74D5D05}" destId="{EE626791-F088-4F4E-9AEB-49E563523821}" srcOrd="5" destOrd="0" presId="urn:microsoft.com/office/officeart/2005/8/layout/hList6"/>
    <dgm:cxn modelId="{25247E40-6A9A-4EFF-A361-EFC906885108}" type="presParOf" srcId="{C6171558-A583-4E10-8E26-C07DA74D5D05}" destId="{C2130CA9-25B8-4190-A2C3-B3BA9107E44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35CC6-980B-487D-9E72-A4C91FA0C3ED}" type="doc">
      <dgm:prSet loTypeId="urn:microsoft.com/office/officeart/2005/8/layout/lProcess3" loCatId="process" qsTypeId="urn:microsoft.com/office/officeart/2005/8/quickstyle/simple1" qsCatId="simple" csTypeId="urn:microsoft.com/office/officeart/2005/8/colors/accent3_2" csCatId="accent3" phldr="1"/>
      <dgm:spPr/>
      <dgm:t>
        <a:bodyPr/>
        <a:lstStyle/>
        <a:p>
          <a:endParaRPr lang="en-US"/>
        </a:p>
      </dgm:t>
    </dgm:pt>
    <dgm:pt modelId="{7C4AE57C-3FE2-4B54-8B3A-E52DD18620EB}">
      <dgm:prSet phldrT="[Text]" phldr="0"/>
      <dgm:spPr/>
      <dgm:t>
        <a:bodyPr/>
        <a:lstStyle/>
        <a:p>
          <a:pPr rtl="0"/>
          <a:r>
            <a:rPr lang="en-US" dirty="0">
              <a:latin typeface="Arial" panose="020B0604020202020204"/>
            </a:rPr>
            <a:t> Labor Force Participation</a:t>
          </a:r>
          <a:endParaRPr lang="en-US" dirty="0"/>
        </a:p>
      </dgm:t>
    </dgm:pt>
    <dgm:pt modelId="{C6358B44-5518-43B4-B997-213C0827F3F5}" type="parTrans" cxnId="{A36D925C-3052-4E8A-A4F3-998868A62337}">
      <dgm:prSet/>
      <dgm:spPr/>
      <dgm:t>
        <a:bodyPr/>
        <a:lstStyle/>
        <a:p>
          <a:endParaRPr lang="en-US"/>
        </a:p>
      </dgm:t>
    </dgm:pt>
    <dgm:pt modelId="{43F943F3-A724-4E52-9AAE-C4258F2145C4}" type="sibTrans" cxnId="{A36D925C-3052-4E8A-A4F3-998868A62337}">
      <dgm:prSet/>
      <dgm:spPr/>
      <dgm:t>
        <a:bodyPr/>
        <a:lstStyle/>
        <a:p>
          <a:endParaRPr lang="en-US"/>
        </a:p>
      </dgm:t>
    </dgm:pt>
    <dgm:pt modelId="{830960F5-FD60-41BF-912D-7896F853CDD5}">
      <dgm:prSet phldrT="[Text]" phldr="0"/>
      <dgm:spPr/>
      <dgm:t>
        <a:bodyPr/>
        <a:lstStyle/>
        <a:p>
          <a:pPr rtl="0"/>
          <a:r>
            <a:rPr lang="en-US" dirty="0">
              <a:latin typeface="Arial" panose="020B0604020202020204"/>
            </a:rPr>
            <a:t>  Clients that are employed or trying to find employment</a:t>
          </a:r>
          <a:endParaRPr lang="en-US" dirty="0"/>
        </a:p>
      </dgm:t>
    </dgm:pt>
    <dgm:pt modelId="{FF13331A-4588-4321-BDFB-386A25C34B75}" type="parTrans" cxnId="{559653E6-7B96-4BF8-994F-65E7D8DD2329}">
      <dgm:prSet/>
      <dgm:spPr/>
      <dgm:t>
        <a:bodyPr/>
        <a:lstStyle/>
        <a:p>
          <a:endParaRPr lang="en-US"/>
        </a:p>
      </dgm:t>
    </dgm:pt>
    <dgm:pt modelId="{B7D72894-8047-4DCB-99AE-47D1A2255968}" type="sibTrans" cxnId="{559653E6-7B96-4BF8-994F-65E7D8DD2329}">
      <dgm:prSet/>
      <dgm:spPr/>
      <dgm:t>
        <a:bodyPr/>
        <a:lstStyle/>
        <a:p>
          <a:endParaRPr lang="en-US"/>
        </a:p>
      </dgm:t>
    </dgm:pt>
    <dgm:pt modelId="{537D5B93-FC75-4F37-9100-189729A0416B}">
      <dgm:prSet phldrT="[Text]" phldr="0"/>
      <dgm:spPr/>
      <dgm:t>
        <a:bodyPr/>
        <a:lstStyle/>
        <a:p>
          <a:pPr rtl="0"/>
          <a:r>
            <a:rPr lang="en-US" dirty="0">
              <a:latin typeface="Arial" panose="020B0604020202020204"/>
            </a:rPr>
            <a:t> Have higher odds of completing treatment</a:t>
          </a:r>
          <a:endParaRPr lang="en-US" dirty="0"/>
        </a:p>
      </dgm:t>
    </dgm:pt>
    <dgm:pt modelId="{415311D9-DF6A-40DF-93D2-41988F44D1AA}" type="parTrans" cxnId="{7B26CE18-BAFB-4C91-BB6E-7612B0DF088D}">
      <dgm:prSet/>
      <dgm:spPr/>
      <dgm:t>
        <a:bodyPr/>
        <a:lstStyle/>
        <a:p>
          <a:endParaRPr lang="en-US"/>
        </a:p>
      </dgm:t>
    </dgm:pt>
    <dgm:pt modelId="{95E3FFEF-7998-4DD8-AB76-A70D28CDE64B}" type="sibTrans" cxnId="{7B26CE18-BAFB-4C91-BB6E-7612B0DF088D}">
      <dgm:prSet/>
      <dgm:spPr/>
      <dgm:t>
        <a:bodyPr/>
        <a:lstStyle/>
        <a:p>
          <a:endParaRPr lang="en-US"/>
        </a:p>
      </dgm:t>
    </dgm:pt>
    <dgm:pt modelId="{C299B725-A5A1-499F-A579-EFC3320A4286}">
      <dgm:prSet phldrT="[Text]" phldr="0"/>
      <dgm:spPr/>
      <dgm:t>
        <a:bodyPr/>
        <a:lstStyle/>
        <a:p>
          <a:pPr rtl="0"/>
          <a:r>
            <a:rPr lang="en-US" dirty="0">
              <a:latin typeface="Arial" panose="020B0604020202020204"/>
            </a:rPr>
            <a:t>  Institutional /Community Treatment Referal</a:t>
          </a:r>
          <a:endParaRPr lang="en-US" dirty="0"/>
        </a:p>
      </dgm:t>
    </dgm:pt>
    <dgm:pt modelId="{63E8A66F-D8E2-47C2-A1FA-3C24B75F2B7E}" type="parTrans" cxnId="{DA5EC25A-8763-4028-85A5-D4C5CD6DCE54}">
      <dgm:prSet/>
      <dgm:spPr/>
      <dgm:t>
        <a:bodyPr/>
        <a:lstStyle/>
        <a:p>
          <a:endParaRPr lang="en-US"/>
        </a:p>
      </dgm:t>
    </dgm:pt>
    <dgm:pt modelId="{C02A66EA-5806-4F02-B316-7264EB3B5069}" type="sibTrans" cxnId="{DA5EC25A-8763-4028-85A5-D4C5CD6DCE54}">
      <dgm:prSet/>
      <dgm:spPr/>
      <dgm:t>
        <a:bodyPr/>
        <a:lstStyle/>
        <a:p>
          <a:endParaRPr lang="en-US"/>
        </a:p>
      </dgm:t>
    </dgm:pt>
    <dgm:pt modelId="{AD576C14-464C-4E30-ADB1-75E218CB5FA0}">
      <dgm:prSet phldrT="[Text]" phldr="0"/>
      <dgm:spPr/>
      <dgm:t>
        <a:bodyPr/>
        <a:lstStyle/>
        <a:p>
          <a:pPr rtl="0"/>
          <a:r>
            <a:rPr lang="en-US" dirty="0">
              <a:latin typeface="Arial" panose="020B0604020202020204"/>
            </a:rPr>
            <a:t> Clients that are referred by communities or institutions</a:t>
          </a:r>
          <a:endParaRPr lang="en-US" dirty="0"/>
        </a:p>
      </dgm:t>
    </dgm:pt>
    <dgm:pt modelId="{6DCD950A-9D5B-4F2A-B7D8-26F5401CB934}" type="parTrans" cxnId="{E4B1692D-BFF3-466A-BEDD-D6E8B0D86A68}">
      <dgm:prSet/>
      <dgm:spPr/>
      <dgm:t>
        <a:bodyPr/>
        <a:lstStyle/>
        <a:p>
          <a:endParaRPr lang="en-US"/>
        </a:p>
      </dgm:t>
    </dgm:pt>
    <dgm:pt modelId="{652E5985-E971-4AF4-ABAF-AFEFB5302602}" type="sibTrans" cxnId="{E4B1692D-BFF3-466A-BEDD-D6E8B0D86A68}">
      <dgm:prSet/>
      <dgm:spPr/>
      <dgm:t>
        <a:bodyPr/>
        <a:lstStyle/>
        <a:p>
          <a:endParaRPr lang="en-US"/>
        </a:p>
      </dgm:t>
    </dgm:pt>
    <dgm:pt modelId="{7F118A62-2562-4676-9452-3C670255DA91}">
      <dgm:prSet phldrT="[Text]" phldr="0"/>
      <dgm:spPr/>
      <dgm:t>
        <a:bodyPr/>
        <a:lstStyle/>
        <a:p>
          <a:pPr rtl="0"/>
          <a:r>
            <a:rPr lang="en-US" dirty="0">
              <a:latin typeface="Arial" panose="020B0604020202020204"/>
            </a:rPr>
            <a:t> Have</a:t>
          </a:r>
          <a:r>
            <a:rPr lang="en-US" dirty="0"/>
            <a:t> higher odds of</a:t>
          </a:r>
          <a:r>
            <a:rPr lang="en-US" dirty="0">
              <a:latin typeface="Arial" panose="020B0604020202020204"/>
            </a:rPr>
            <a:t> </a:t>
          </a:r>
          <a:r>
            <a:rPr lang="en-US" dirty="0"/>
            <a:t> completing </a:t>
          </a:r>
          <a:r>
            <a:rPr lang="en-US" dirty="0">
              <a:latin typeface="Arial" panose="020B0604020202020204"/>
            </a:rPr>
            <a:t>treatment</a:t>
          </a:r>
          <a:endParaRPr lang="en-US" dirty="0"/>
        </a:p>
      </dgm:t>
    </dgm:pt>
    <dgm:pt modelId="{001723A6-0302-4297-987F-95C378554365}" type="parTrans" cxnId="{207FAA2C-4A63-482C-AFBB-CF00DEBFA362}">
      <dgm:prSet/>
      <dgm:spPr/>
      <dgm:t>
        <a:bodyPr/>
        <a:lstStyle/>
        <a:p>
          <a:endParaRPr lang="en-US"/>
        </a:p>
      </dgm:t>
    </dgm:pt>
    <dgm:pt modelId="{EDDE60D5-10E9-4452-A8E0-D019B46AE7FF}" type="sibTrans" cxnId="{207FAA2C-4A63-482C-AFBB-CF00DEBFA362}">
      <dgm:prSet/>
      <dgm:spPr/>
      <dgm:t>
        <a:bodyPr/>
        <a:lstStyle/>
        <a:p>
          <a:endParaRPr lang="en-US"/>
        </a:p>
      </dgm:t>
    </dgm:pt>
    <dgm:pt modelId="{D8525BD4-1B81-4200-A8ED-91948F0EBF62}" type="pres">
      <dgm:prSet presAssocID="{20A35CC6-980B-487D-9E72-A4C91FA0C3ED}" presName="Name0" presStyleCnt="0">
        <dgm:presLayoutVars>
          <dgm:chPref val="3"/>
          <dgm:dir/>
          <dgm:animLvl val="lvl"/>
          <dgm:resizeHandles/>
        </dgm:presLayoutVars>
      </dgm:prSet>
      <dgm:spPr/>
    </dgm:pt>
    <dgm:pt modelId="{4F33BAEA-BFA4-4B74-8D8B-0A54271CF313}" type="pres">
      <dgm:prSet presAssocID="{7C4AE57C-3FE2-4B54-8B3A-E52DD18620EB}" presName="horFlow" presStyleCnt="0"/>
      <dgm:spPr/>
    </dgm:pt>
    <dgm:pt modelId="{7ED1B301-5876-4AFF-9EA5-97C78FAFE067}" type="pres">
      <dgm:prSet presAssocID="{7C4AE57C-3FE2-4B54-8B3A-E52DD18620EB}" presName="bigChev" presStyleLbl="node1" presStyleIdx="0" presStyleCnt="2"/>
      <dgm:spPr/>
    </dgm:pt>
    <dgm:pt modelId="{F62D9B5B-7E12-400E-987F-EA19EBEAB21B}" type="pres">
      <dgm:prSet presAssocID="{FF13331A-4588-4321-BDFB-386A25C34B75}" presName="parTrans" presStyleCnt="0"/>
      <dgm:spPr/>
    </dgm:pt>
    <dgm:pt modelId="{7322E550-681D-4D4A-B5B9-B10559DA9560}" type="pres">
      <dgm:prSet presAssocID="{830960F5-FD60-41BF-912D-7896F853CDD5}" presName="node" presStyleLbl="alignAccFollowNode1" presStyleIdx="0" presStyleCnt="4">
        <dgm:presLayoutVars>
          <dgm:bulletEnabled val="1"/>
        </dgm:presLayoutVars>
      </dgm:prSet>
      <dgm:spPr/>
    </dgm:pt>
    <dgm:pt modelId="{D6EFFE21-28BE-4A40-957E-B9136E4C285D}" type="pres">
      <dgm:prSet presAssocID="{B7D72894-8047-4DCB-99AE-47D1A2255968}" presName="sibTrans" presStyleCnt="0"/>
      <dgm:spPr/>
    </dgm:pt>
    <dgm:pt modelId="{43468BE7-6B77-4021-B50B-BA04105BB310}" type="pres">
      <dgm:prSet presAssocID="{537D5B93-FC75-4F37-9100-189729A0416B}" presName="node" presStyleLbl="alignAccFollowNode1" presStyleIdx="1" presStyleCnt="4">
        <dgm:presLayoutVars>
          <dgm:bulletEnabled val="1"/>
        </dgm:presLayoutVars>
      </dgm:prSet>
      <dgm:spPr/>
    </dgm:pt>
    <dgm:pt modelId="{077CC04C-0C69-4D07-94F0-995ECAA6BBA8}" type="pres">
      <dgm:prSet presAssocID="{7C4AE57C-3FE2-4B54-8B3A-E52DD18620EB}" presName="vSp" presStyleCnt="0"/>
      <dgm:spPr/>
    </dgm:pt>
    <dgm:pt modelId="{FAB25B9E-3688-4966-8AE7-693B12C42DC9}" type="pres">
      <dgm:prSet presAssocID="{C299B725-A5A1-499F-A579-EFC3320A4286}" presName="horFlow" presStyleCnt="0"/>
      <dgm:spPr/>
    </dgm:pt>
    <dgm:pt modelId="{FE88FDA5-D516-45E0-8608-1E4CB82334EA}" type="pres">
      <dgm:prSet presAssocID="{C299B725-A5A1-499F-A579-EFC3320A4286}" presName="bigChev" presStyleLbl="node1" presStyleIdx="1" presStyleCnt="2"/>
      <dgm:spPr/>
    </dgm:pt>
    <dgm:pt modelId="{AE1392A2-F739-412D-8DC5-7E23FE374092}" type="pres">
      <dgm:prSet presAssocID="{6DCD950A-9D5B-4F2A-B7D8-26F5401CB934}" presName="parTrans" presStyleCnt="0"/>
      <dgm:spPr/>
    </dgm:pt>
    <dgm:pt modelId="{2838F94B-A28E-42D2-AEB3-FCD71D2ECFFC}" type="pres">
      <dgm:prSet presAssocID="{AD576C14-464C-4E30-ADB1-75E218CB5FA0}" presName="node" presStyleLbl="alignAccFollowNode1" presStyleIdx="2" presStyleCnt="4">
        <dgm:presLayoutVars>
          <dgm:bulletEnabled val="1"/>
        </dgm:presLayoutVars>
      </dgm:prSet>
      <dgm:spPr/>
    </dgm:pt>
    <dgm:pt modelId="{A8C64F8C-4818-4790-81B3-698B8AF76CA8}" type="pres">
      <dgm:prSet presAssocID="{652E5985-E971-4AF4-ABAF-AFEFB5302602}" presName="sibTrans" presStyleCnt="0"/>
      <dgm:spPr/>
    </dgm:pt>
    <dgm:pt modelId="{D8EA5841-3A2B-4B60-9007-5BE0706A83BE}" type="pres">
      <dgm:prSet presAssocID="{7F118A62-2562-4676-9452-3C670255DA91}" presName="node" presStyleLbl="alignAccFollowNode1" presStyleIdx="3" presStyleCnt="4">
        <dgm:presLayoutVars>
          <dgm:bulletEnabled val="1"/>
        </dgm:presLayoutVars>
      </dgm:prSet>
      <dgm:spPr/>
    </dgm:pt>
  </dgm:ptLst>
  <dgm:cxnLst>
    <dgm:cxn modelId="{B951A104-CD86-4D42-BC9A-204E621188C2}" type="presOf" srcId="{7F118A62-2562-4676-9452-3C670255DA91}" destId="{D8EA5841-3A2B-4B60-9007-5BE0706A83BE}" srcOrd="0" destOrd="0" presId="urn:microsoft.com/office/officeart/2005/8/layout/lProcess3"/>
    <dgm:cxn modelId="{7B26CE18-BAFB-4C91-BB6E-7612B0DF088D}" srcId="{7C4AE57C-3FE2-4B54-8B3A-E52DD18620EB}" destId="{537D5B93-FC75-4F37-9100-189729A0416B}" srcOrd="1" destOrd="0" parTransId="{415311D9-DF6A-40DF-93D2-41988F44D1AA}" sibTransId="{95E3FFEF-7998-4DD8-AB76-A70D28CDE64B}"/>
    <dgm:cxn modelId="{207FAA2C-4A63-482C-AFBB-CF00DEBFA362}" srcId="{C299B725-A5A1-499F-A579-EFC3320A4286}" destId="{7F118A62-2562-4676-9452-3C670255DA91}" srcOrd="1" destOrd="0" parTransId="{001723A6-0302-4297-987F-95C378554365}" sibTransId="{EDDE60D5-10E9-4452-A8E0-D019B46AE7FF}"/>
    <dgm:cxn modelId="{E4B1692D-BFF3-466A-BEDD-D6E8B0D86A68}" srcId="{C299B725-A5A1-499F-A579-EFC3320A4286}" destId="{AD576C14-464C-4E30-ADB1-75E218CB5FA0}" srcOrd="0" destOrd="0" parTransId="{6DCD950A-9D5B-4F2A-B7D8-26F5401CB934}" sibTransId="{652E5985-E971-4AF4-ABAF-AFEFB5302602}"/>
    <dgm:cxn modelId="{D5609D39-0377-45E2-B2B9-BD68EC195AB0}" type="presOf" srcId="{830960F5-FD60-41BF-912D-7896F853CDD5}" destId="{7322E550-681D-4D4A-B5B9-B10559DA9560}" srcOrd="0" destOrd="0" presId="urn:microsoft.com/office/officeart/2005/8/layout/lProcess3"/>
    <dgm:cxn modelId="{A36D925C-3052-4E8A-A4F3-998868A62337}" srcId="{20A35CC6-980B-487D-9E72-A4C91FA0C3ED}" destId="{7C4AE57C-3FE2-4B54-8B3A-E52DD18620EB}" srcOrd="0" destOrd="0" parTransId="{C6358B44-5518-43B4-B997-213C0827F3F5}" sibTransId="{43F943F3-A724-4E52-9AAE-C4258F2145C4}"/>
    <dgm:cxn modelId="{150D926B-1D01-4922-8E10-3174455315D2}" type="presOf" srcId="{20A35CC6-980B-487D-9E72-A4C91FA0C3ED}" destId="{D8525BD4-1B81-4200-A8ED-91948F0EBF62}" srcOrd="0" destOrd="0" presId="urn:microsoft.com/office/officeart/2005/8/layout/lProcess3"/>
    <dgm:cxn modelId="{935C2C4F-6E6B-45F3-B4F9-7E36D26AA3F9}" type="presOf" srcId="{537D5B93-FC75-4F37-9100-189729A0416B}" destId="{43468BE7-6B77-4021-B50B-BA04105BB310}" srcOrd="0" destOrd="0" presId="urn:microsoft.com/office/officeart/2005/8/layout/lProcess3"/>
    <dgm:cxn modelId="{4B056175-25C0-4138-B2F1-951F315C5911}" type="presOf" srcId="{7C4AE57C-3FE2-4B54-8B3A-E52DD18620EB}" destId="{7ED1B301-5876-4AFF-9EA5-97C78FAFE067}" srcOrd="0" destOrd="0" presId="urn:microsoft.com/office/officeart/2005/8/layout/lProcess3"/>
    <dgm:cxn modelId="{DA5EC25A-8763-4028-85A5-D4C5CD6DCE54}" srcId="{20A35CC6-980B-487D-9E72-A4C91FA0C3ED}" destId="{C299B725-A5A1-499F-A579-EFC3320A4286}" srcOrd="1" destOrd="0" parTransId="{63E8A66F-D8E2-47C2-A1FA-3C24B75F2B7E}" sibTransId="{C02A66EA-5806-4F02-B316-7264EB3B5069}"/>
    <dgm:cxn modelId="{96AD8199-44C3-4688-8DD5-1BB14EFBFC03}" type="presOf" srcId="{AD576C14-464C-4E30-ADB1-75E218CB5FA0}" destId="{2838F94B-A28E-42D2-AEB3-FCD71D2ECFFC}" srcOrd="0" destOrd="0" presId="urn:microsoft.com/office/officeart/2005/8/layout/lProcess3"/>
    <dgm:cxn modelId="{F32F1CDC-33E0-4B3D-AB16-76AEFCDE50FA}" type="presOf" srcId="{C299B725-A5A1-499F-A579-EFC3320A4286}" destId="{FE88FDA5-D516-45E0-8608-1E4CB82334EA}" srcOrd="0" destOrd="0" presId="urn:microsoft.com/office/officeart/2005/8/layout/lProcess3"/>
    <dgm:cxn modelId="{559653E6-7B96-4BF8-994F-65E7D8DD2329}" srcId="{7C4AE57C-3FE2-4B54-8B3A-E52DD18620EB}" destId="{830960F5-FD60-41BF-912D-7896F853CDD5}" srcOrd="0" destOrd="0" parTransId="{FF13331A-4588-4321-BDFB-386A25C34B75}" sibTransId="{B7D72894-8047-4DCB-99AE-47D1A2255968}"/>
    <dgm:cxn modelId="{70AC3A18-75E7-45CD-8FED-040A9D03E7DC}" type="presParOf" srcId="{D8525BD4-1B81-4200-A8ED-91948F0EBF62}" destId="{4F33BAEA-BFA4-4B74-8D8B-0A54271CF313}" srcOrd="0" destOrd="0" presId="urn:microsoft.com/office/officeart/2005/8/layout/lProcess3"/>
    <dgm:cxn modelId="{04B84084-9905-4EB5-B757-9AAF1129DB70}" type="presParOf" srcId="{4F33BAEA-BFA4-4B74-8D8B-0A54271CF313}" destId="{7ED1B301-5876-4AFF-9EA5-97C78FAFE067}" srcOrd="0" destOrd="0" presId="urn:microsoft.com/office/officeart/2005/8/layout/lProcess3"/>
    <dgm:cxn modelId="{FC5EB48A-DCBE-40AC-90A0-DDD3F938377C}" type="presParOf" srcId="{4F33BAEA-BFA4-4B74-8D8B-0A54271CF313}" destId="{F62D9B5B-7E12-400E-987F-EA19EBEAB21B}" srcOrd="1" destOrd="0" presId="urn:microsoft.com/office/officeart/2005/8/layout/lProcess3"/>
    <dgm:cxn modelId="{AEB41097-A025-43AD-8F14-087870AF23F6}" type="presParOf" srcId="{4F33BAEA-BFA4-4B74-8D8B-0A54271CF313}" destId="{7322E550-681D-4D4A-B5B9-B10559DA9560}" srcOrd="2" destOrd="0" presId="urn:microsoft.com/office/officeart/2005/8/layout/lProcess3"/>
    <dgm:cxn modelId="{D14CB42C-D5D2-4E9D-89FD-A8B6F8B5595B}" type="presParOf" srcId="{4F33BAEA-BFA4-4B74-8D8B-0A54271CF313}" destId="{D6EFFE21-28BE-4A40-957E-B9136E4C285D}" srcOrd="3" destOrd="0" presId="urn:microsoft.com/office/officeart/2005/8/layout/lProcess3"/>
    <dgm:cxn modelId="{67D92DDB-582A-4117-98A0-18DC494F8D14}" type="presParOf" srcId="{4F33BAEA-BFA4-4B74-8D8B-0A54271CF313}" destId="{43468BE7-6B77-4021-B50B-BA04105BB310}" srcOrd="4" destOrd="0" presId="urn:microsoft.com/office/officeart/2005/8/layout/lProcess3"/>
    <dgm:cxn modelId="{FBE276E9-8A45-46F9-A7D9-4A1566B13D16}" type="presParOf" srcId="{D8525BD4-1B81-4200-A8ED-91948F0EBF62}" destId="{077CC04C-0C69-4D07-94F0-995ECAA6BBA8}" srcOrd="1" destOrd="0" presId="urn:microsoft.com/office/officeart/2005/8/layout/lProcess3"/>
    <dgm:cxn modelId="{61580034-9455-4CCC-9BE4-D7B95F51E9E0}" type="presParOf" srcId="{D8525BD4-1B81-4200-A8ED-91948F0EBF62}" destId="{FAB25B9E-3688-4966-8AE7-693B12C42DC9}" srcOrd="2" destOrd="0" presId="urn:microsoft.com/office/officeart/2005/8/layout/lProcess3"/>
    <dgm:cxn modelId="{B9CBABD0-9E36-4086-8711-3C3836F561DB}" type="presParOf" srcId="{FAB25B9E-3688-4966-8AE7-693B12C42DC9}" destId="{FE88FDA5-D516-45E0-8608-1E4CB82334EA}" srcOrd="0" destOrd="0" presId="urn:microsoft.com/office/officeart/2005/8/layout/lProcess3"/>
    <dgm:cxn modelId="{BE85FC93-EC89-4DBD-95C1-DDB3D4B90F47}" type="presParOf" srcId="{FAB25B9E-3688-4966-8AE7-693B12C42DC9}" destId="{AE1392A2-F739-412D-8DC5-7E23FE374092}" srcOrd="1" destOrd="0" presId="urn:microsoft.com/office/officeart/2005/8/layout/lProcess3"/>
    <dgm:cxn modelId="{ED52881F-5A85-4052-B992-5852E5FF9415}" type="presParOf" srcId="{FAB25B9E-3688-4966-8AE7-693B12C42DC9}" destId="{2838F94B-A28E-42D2-AEB3-FCD71D2ECFFC}" srcOrd="2" destOrd="0" presId="urn:microsoft.com/office/officeart/2005/8/layout/lProcess3"/>
    <dgm:cxn modelId="{0298B5A0-E901-4A03-A0BC-F9CE341AE8A4}" type="presParOf" srcId="{FAB25B9E-3688-4966-8AE7-693B12C42DC9}" destId="{A8C64F8C-4818-4790-81B3-698B8AF76CA8}" srcOrd="3" destOrd="0" presId="urn:microsoft.com/office/officeart/2005/8/layout/lProcess3"/>
    <dgm:cxn modelId="{A16E3451-EBC8-4BD1-A94A-5E9C7C009BE5}" type="presParOf" srcId="{FAB25B9E-3688-4966-8AE7-693B12C42DC9}" destId="{D8EA5841-3A2B-4B60-9007-5BE0706A83BE}"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A35CC6-980B-487D-9E72-A4C91FA0C3ED}" type="doc">
      <dgm:prSet loTypeId="urn:microsoft.com/office/officeart/2005/8/layout/lProcess3" loCatId="process" qsTypeId="urn:microsoft.com/office/officeart/2005/8/quickstyle/simple1" qsCatId="simple" csTypeId="urn:microsoft.com/office/officeart/2005/8/colors/accent2_2" csCatId="accent2" phldr="1"/>
      <dgm:spPr/>
      <dgm:t>
        <a:bodyPr/>
        <a:lstStyle/>
        <a:p>
          <a:endParaRPr lang="en-US"/>
        </a:p>
      </dgm:t>
    </dgm:pt>
    <dgm:pt modelId="{7C4AE57C-3FE2-4B54-8B3A-E52DD18620EB}">
      <dgm:prSet phldrT="[Text]" phldr="0"/>
      <dgm:spPr/>
      <dgm:t>
        <a:bodyPr/>
        <a:lstStyle/>
        <a:p>
          <a:pPr rtl="0"/>
          <a:r>
            <a:rPr lang="en-US" dirty="0"/>
            <a:t> </a:t>
          </a:r>
          <a:r>
            <a:rPr lang="en-US" dirty="0">
              <a:latin typeface="Arial" panose="020B0604020202020204"/>
            </a:rPr>
            <a:t>Independent Living</a:t>
          </a:r>
          <a:endParaRPr lang="en-US" dirty="0"/>
        </a:p>
      </dgm:t>
    </dgm:pt>
    <dgm:pt modelId="{C6358B44-5518-43B4-B997-213C0827F3F5}" type="parTrans" cxnId="{A36D925C-3052-4E8A-A4F3-998868A62337}">
      <dgm:prSet/>
      <dgm:spPr/>
      <dgm:t>
        <a:bodyPr/>
        <a:lstStyle/>
        <a:p>
          <a:endParaRPr lang="en-US"/>
        </a:p>
      </dgm:t>
    </dgm:pt>
    <dgm:pt modelId="{43F943F3-A724-4E52-9AAE-C4258F2145C4}" type="sibTrans" cxnId="{A36D925C-3052-4E8A-A4F3-998868A62337}">
      <dgm:prSet/>
      <dgm:spPr/>
      <dgm:t>
        <a:bodyPr/>
        <a:lstStyle/>
        <a:p>
          <a:endParaRPr lang="en-US"/>
        </a:p>
      </dgm:t>
    </dgm:pt>
    <dgm:pt modelId="{537D5B93-FC75-4F37-9100-189729A0416B}">
      <dgm:prSet phldrT="[Text]" phldr="0"/>
      <dgm:spPr/>
      <dgm:t>
        <a:bodyPr/>
        <a:lstStyle/>
        <a:p>
          <a:pPr rtl="0"/>
          <a:r>
            <a:rPr lang="en-US" dirty="0"/>
            <a:t> </a:t>
          </a:r>
          <a:r>
            <a:rPr lang="en-US" dirty="0">
              <a:latin typeface="Arial" panose="020B0604020202020204"/>
            </a:rPr>
            <a:t>Have lower </a:t>
          </a:r>
          <a:r>
            <a:rPr lang="en-US" dirty="0"/>
            <a:t>odds</a:t>
          </a:r>
          <a:r>
            <a:rPr lang="en-US" dirty="0">
              <a:latin typeface="Arial" panose="020B0604020202020204"/>
            </a:rPr>
            <a:t> </a:t>
          </a:r>
          <a:r>
            <a:rPr lang="en-US" dirty="0"/>
            <a:t>of</a:t>
          </a:r>
          <a:r>
            <a:rPr lang="en-US" dirty="0">
              <a:latin typeface="Arial" panose="020B0604020202020204"/>
            </a:rPr>
            <a:t> </a:t>
          </a:r>
          <a:r>
            <a:rPr lang="en-US" dirty="0"/>
            <a:t>completing treatment</a:t>
          </a:r>
        </a:p>
      </dgm:t>
    </dgm:pt>
    <dgm:pt modelId="{415311D9-DF6A-40DF-93D2-41988F44D1AA}" type="parTrans" cxnId="{7B26CE18-BAFB-4C91-BB6E-7612B0DF088D}">
      <dgm:prSet/>
      <dgm:spPr/>
      <dgm:t>
        <a:bodyPr/>
        <a:lstStyle/>
        <a:p>
          <a:endParaRPr lang="en-US"/>
        </a:p>
      </dgm:t>
    </dgm:pt>
    <dgm:pt modelId="{95E3FFEF-7998-4DD8-AB76-A70D28CDE64B}" type="sibTrans" cxnId="{7B26CE18-BAFB-4C91-BB6E-7612B0DF088D}">
      <dgm:prSet/>
      <dgm:spPr/>
      <dgm:t>
        <a:bodyPr/>
        <a:lstStyle/>
        <a:p>
          <a:endParaRPr lang="en-US"/>
        </a:p>
      </dgm:t>
    </dgm:pt>
    <dgm:pt modelId="{C299B725-A5A1-499F-A579-EFC3320A4286}">
      <dgm:prSet phldrT="[Text]" phldr="0"/>
      <dgm:spPr/>
      <dgm:t>
        <a:bodyPr/>
        <a:lstStyle/>
        <a:p>
          <a:pPr rtl="0"/>
          <a:r>
            <a:rPr lang="en-US" dirty="0"/>
            <a:t>  </a:t>
          </a:r>
          <a:r>
            <a:rPr lang="en-US" dirty="0">
              <a:latin typeface="Arial" panose="020B0604020202020204"/>
            </a:rPr>
            <a:t>Drug Dependency</a:t>
          </a:r>
          <a:endParaRPr lang="en-US" dirty="0"/>
        </a:p>
      </dgm:t>
    </dgm:pt>
    <dgm:pt modelId="{63E8A66F-D8E2-47C2-A1FA-3C24B75F2B7E}" type="parTrans" cxnId="{DA5EC25A-8763-4028-85A5-D4C5CD6DCE54}">
      <dgm:prSet/>
      <dgm:spPr/>
      <dgm:t>
        <a:bodyPr/>
        <a:lstStyle/>
        <a:p>
          <a:endParaRPr lang="en-US"/>
        </a:p>
      </dgm:t>
    </dgm:pt>
    <dgm:pt modelId="{C02A66EA-5806-4F02-B316-7264EB3B5069}" type="sibTrans" cxnId="{DA5EC25A-8763-4028-85A5-D4C5CD6DCE54}">
      <dgm:prSet/>
      <dgm:spPr/>
      <dgm:t>
        <a:bodyPr/>
        <a:lstStyle/>
        <a:p>
          <a:endParaRPr lang="en-US"/>
        </a:p>
      </dgm:t>
    </dgm:pt>
    <dgm:pt modelId="{AD576C14-464C-4E30-ADB1-75E218CB5FA0}">
      <dgm:prSet phldrT="[Text]" phldr="0"/>
      <dgm:spPr/>
      <dgm:t>
        <a:bodyPr/>
        <a:lstStyle/>
        <a:p>
          <a:pPr rtl="0"/>
          <a:r>
            <a:rPr lang="en-US" dirty="0"/>
            <a:t> </a:t>
          </a:r>
          <a:r>
            <a:rPr lang="en-US" dirty="0">
              <a:latin typeface="Arial" panose="020B0604020202020204"/>
            </a:rPr>
            <a:t>Clients </a:t>
          </a:r>
          <a:r>
            <a:rPr lang="en-US" dirty="0"/>
            <a:t>diagnosed with a drug dependency</a:t>
          </a:r>
        </a:p>
      </dgm:t>
    </dgm:pt>
    <dgm:pt modelId="{6DCD950A-9D5B-4F2A-B7D8-26F5401CB934}" type="parTrans" cxnId="{E4B1692D-BFF3-466A-BEDD-D6E8B0D86A68}">
      <dgm:prSet/>
      <dgm:spPr/>
      <dgm:t>
        <a:bodyPr/>
        <a:lstStyle/>
        <a:p>
          <a:endParaRPr lang="en-US"/>
        </a:p>
      </dgm:t>
    </dgm:pt>
    <dgm:pt modelId="{652E5985-E971-4AF4-ABAF-AFEFB5302602}" type="sibTrans" cxnId="{E4B1692D-BFF3-466A-BEDD-D6E8B0D86A68}">
      <dgm:prSet/>
      <dgm:spPr/>
      <dgm:t>
        <a:bodyPr/>
        <a:lstStyle/>
        <a:p>
          <a:endParaRPr lang="en-US"/>
        </a:p>
      </dgm:t>
    </dgm:pt>
    <dgm:pt modelId="{7F118A62-2562-4676-9452-3C670255DA91}">
      <dgm:prSet phldrT="[Text]" phldr="0"/>
      <dgm:spPr/>
      <dgm:t>
        <a:bodyPr/>
        <a:lstStyle/>
        <a:p>
          <a:r>
            <a:rPr lang="en-US" dirty="0"/>
            <a:t> Have </a:t>
          </a:r>
          <a:r>
            <a:rPr lang="en-US" dirty="0">
              <a:latin typeface="Arial" panose="020B0604020202020204"/>
            </a:rPr>
            <a:t>lower</a:t>
          </a:r>
          <a:r>
            <a:rPr lang="en-US" dirty="0"/>
            <a:t> odds of  completing treatment</a:t>
          </a:r>
        </a:p>
      </dgm:t>
    </dgm:pt>
    <dgm:pt modelId="{001723A6-0302-4297-987F-95C378554365}" type="parTrans" cxnId="{207FAA2C-4A63-482C-AFBB-CF00DEBFA362}">
      <dgm:prSet/>
      <dgm:spPr/>
      <dgm:t>
        <a:bodyPr/>
        <a:lstStyle/>
        <a:p>
          <a:endParaRPr lang="en-US"/>
        </a:p>
      </dgm:t>
    </dgm:pt>
    <dgm:pt modelId="{EDDE60D5-10E9-4452-A8E0-D019B46AE7FF}" type="sibTrans" cxnId="{207FAA2C-4A63-482C-AFBB-CF00DEBFA362}">
      <dgm:prSet/>
      <dgm:spPr/>
      <dgm:t>
        <a:bodyPr/>
        <a:lstStyle/>
        <a:p>
          <a:endParaRPr lang="en-US"/>
        </a:p>
      </dgm:t>
    </dgm:pt>
    <dgm:pt modelId="{DD68AB63-A418-4C68-B67F-35AF406EE40E}">
      <dgm:prSet phldr="0"/>
      <dgm:spPr/>
      <dgm:t>
        <a:bodyPr/>
        <a:lstStyle/>
        <a:p>
          <a:pPr rtl="0"/>
          <a:r>
            <a:rPr lang="en-US" dirty="0"/>
            <a:t>  Clients that don't have a supervised living situation</a:t>
          </a:r>
        </a:p>
      </dgm:t>
    </dgm:pt>
    <dgm:pt modelId="{8A4FF29F-4751-405E-BB67-E66DA751D89B}" type="parTrans" cxnId="{211F40BD-3D0A-4026-B77A-EE8A3E8903FF}">
      <dgm:prSet/>
      <dgm:spPr/>
    </dgm:pt>
    <dgm:pt modelId="{63EA7525-DB11-4311-9F0B-F9DE08350CB2}" type="sibTrans" cxnId="{211F40BD-3D0A-4026-B77A-EE8A3E8903FF}">
      <dgm:prSet/>
      <dgm:spPr/>
    </dgm:pt>
    <dgm:pt modelId="{D8525BD4-1B81-4200-A8ED-91948F0EBF62}" type="pres">
      <dgm:prSet presAssocID="{20A35CC6-980B-487D-9E72-A4C91FA0C3ED}" presName="Name0" presStyleCnt="0">
        <dgm:presLayoutVars>
          <dgm:chPref val="3"/>
          <dgm:dir/>
          <dgm:animLvl val="lvl"/>
          <dgm:resizeHandles/>
        </dgm:presLayoutVars>
      </dgm:prSet>
      <dgm:spPr/>
    </dgm:pt>
    <dgm:pt modelId="{4F33BAEA-BFA4-4B74-8D8B-0A54271CF313}" type="pres">
      <dgm:prSet presAssocID="{7C4AE57C-3FE2-4B54-8B3A-E52DD18620EB}" presName="horFlow" presStyleCnt="0"/>
      <dgm:spPr/>
    </dgm:pt>
    <dgm:pt modelId="{7ED1B301-5876-4AFF-9EA5-97C78FAFE067}" type="pres">
      <dgm:prSet presAssocID="{7C4AE57C-3FE2-4B54-8B3A-E52DD18620EB}" presName="bigChev" presStyleLbl="node1" presStyleIdx="0" presStyleCnt="2"/>
      <dgm:spPr/>
    </dgm:pt>
    <dgm:pt modelId="{54528F64-4098-44B6-B42B-75D4687D472C}" type="pres">
      <dgm:prSet presAssocID="{8A4FF29F-4751-405E-BB67-E66DA751D89B}" presName="parTrans" presStyleCnt="0"/>
      <dgm:spPr/>
    </dgm:pt>
    <dgm:pt modelId="{74CB238D-CB7E-42E9-8ACF-ED036C3D40E4}" type="pres">
      <dgm:prSet presAssocID="{DD68AB63-A418-4C68-B67F-35AF406EE40E}" presName="node" presStyleLbl="alignAccFollowNode1" presStyleIdx="0" presStyleCnt="4">
        <dgm:presLayoutVars>
          <dgm:bulletEnabled val="1"/>
        </dgm:presLayoutVars>
      </dgm:prSet>
      <dgm:spPr/>
    </dgm:pt>
    <dgm:pt modelId="{7F963245-0E9A-4294-9BBF-7955CD4FDBEA}" type="pres">
      <dgm:prSet presAssocID="{63EA7525-DB11-4311-9F0B-F9DE08350CB2}" presName="sibTrans" presStyleCnt="0"/>
      <dgm:spPr/>
    </dgm:pt>
    <dgm:pt modelId="{43468BE7-6B77-4021-B50B-BA04105BB310}" type="pres">
      <dgm:prSet presAssocID="{537D5B93-FC75-4F37-9100-189729A0416B}" presName="node" presStyleLbl="alignAccFollowNode1" presStyleIdx="1" presStyleCnt="4">
        <dgm:presLayoutVars>
          <dgm:bulletEnabled val="1"/>
        </dgm:presLayoutVars>
      </dgm:prSet>
      <dgm:spPr/>
    </dgm:pt>
    <dgm:pt modelId="{077CC04C-0C69-4D07-94F0-995ECAA6BBA8}" type="pres">
      <dgm:prSet presAssocID="{7C4AE57C-3FE2-4B54-8B3A-E52DD18620EB}" presName="vSp" presStyleCnt="0"/>
      <dgm:spPr/>
    </dgm:pt>
    <dgm:pt modelId="{FAB25B9E-3688-4966-8AE7-693B12C42DC9}" type="pres">
      <dgm:prSet presAssocID="{C299B725-A5A1-499F-A579-EFC3320A4286}" presName="horFlow" presStyleCnt="0"/>
      <dgm:spPr/>
    </dgm:pt>
    <dgm:pt modelId="{FE88FDA5-D516-45E0-8608-1E4CB82334EA}" type="pres">
      <dgm:prSet presAssocID="{C299B725-A5A1-499F-A579-EFC3320A4286}" presName="bigChev" presStyleLbl="node1" presStyleIdx="1" presStyleCnt="2"/>
      <dgm:spPr/>
    </dgm:pt>
    <dgm:pt modelId="{AE1392A2-F739-412D-8DC5-7E23FE374092}" type="pres">
      <dgm:prSet presAssocID="{6DCD950A-9D5B-4F2A-B7D8-26F5401CB934}" presName="parTrans" presStyleCnt="0"/>
      <dgm:spPr/>
    </dgm:pt>
    <dgm:pt modelId="{2838F94B-A28E-42D2-AEB3-FCD71D2ECFFC}" type="pres">
      <dgm:prSet presAssocID="{AD576C14-464C-4E30-ADB1-75E218CB5FA0}" presName="node" presStyleLbl="alignAccFollowNode1" presStyleIdx="2" presStyleCnt="4">
        <dgm:presLayoutVars>
          <dgm:bulletEnabled val="1"/>
        </dgm:presLayoutVars>
      </dgm:prSet>
      <dgm:spPr/>
    </dgm:pt>
    <dgm:pt modelId="{A8C64F8C-4818-4790-81B3-698B8AF76CA8}" type="pres">
      <dgm:prSet presAssocID="{652E5985-E971-4AF4-ABAF-AFEFB5302602}" presName="sibTrans" presStyleCnt="0"/>
      <dgm:spPr/>
    </dgm:pt>
    <dgm:pt modelId="{D8EA5841-3A2B-4B60-9007-5BE0706A83BE}" type="pres">
      <dgm:prSet presAssocID="{7F118A62-2562-4676-9452-3C670255DA91}" presName="node" presStyleLbl="alignAccFollowNode1" presStyleIdx="3" presStyleCnt="4">
        <dgm:presLayoutVars>
          <dgm:bulletEnabled val="1"/>
        </dgm:presLayoutVars>
      </dgm:prSet>
      <dgm:spPr/>
    </dgm:pt>
  </dgm:ptLst>
  <dgm:cxnLst>
    <dgm:cxn modelId="{5D27BD15-1530-4E39-8A78-0C50D3B5585E}" type="presOf" srcId="{7F118A62-2562-4676-9452-3C670255DA91}" destId="{D8EA5841-3A2B-4B60-9007-5BE0706A83BE}" srcOrd="0" destOrd="0" presId="urn:microsoft.com/office/officeart/2005/8/layout/lProcess3"/>
    <dgm:cxn modelId="{7B26CE18-BAFB-4C91-BB6E-7612B0DF088D}" srcId="{7C4AE57C-3FE2-4B54-8B3A-E52DD18620EB}" destId="{537D5B93-FC75-4F37-9100-189729A0416B}" srcOrd="1" destOrd="0" parTransId="{415311D9-DF6A-40DF-93D2-41988F44D1AA}" sibTransId="{95E3FFEF-7998-4DD8-AB76-A70D28CDE64B}"/>
    <dgm:cxn modelId="{207FAA2C-4A63-482C-AFBB-CF00DEBFA362}" srcId="{C299B725-A5A1-499F-A579-EFC3320A4286}" destId="{7F118A62-2562-4676-9452-3C670255DA91}" srcOrd="1" destOrd="0" parTransId="{001723A6-0302-4297-987F-95C378554365}" sibTransId="{EDDE60D5-10E9-4452-A8E0-D019B46AE7FF}"/>
    <dgm:cxn modelId="{E4B1692D-BFF3-466A-BEDD-D6E8B0D86A68}" srcId="{C299B725-A5A1-499F-A579-EFC3320A4286}" destId="{AD576C14-464C-4E30-ADB1-75E218CB5FA0}" srcOrd="0" destOrd="0" parTransId="{6DCD950A-9D5B-4F2A-B7D8-26F5401CB934}" sibTransId="{652E5985-E971-4AF4-ABAF-AFEFB5302602}"/>
    <dgm:cxn modelId="{D68C813F-7473-4145-9B89-08FFCF93DCD3}" type="presOf" srcId="{AD576C14-464C-4E30-ADB1-75E218CB5FA0}" destId="{2838F94B-A28E-42D2-AEB3-FCD71D2ECFFC}" srcOrd="0" destOrd="0" presId="urn:microsoft.com/office/officeart/2005/8/layout/lProcess3"/>
    <dgm:cxn modelId="{A36D925C-3052-4E8A-A4F3-998868A62337}" srcId="{20A35CC6-980B-487D-9E72-A4C91FA0C3ED}" destId="{7C4AE57C-3FE2-4B54-8B3A-E52DD18620EB}" srcOrd="0" destOrd="0" parTransId="{C6358B44-5518-43B4-B997-213C0827F3F5}" sibTransId="{43F943F3-A724-4E52-9AAE-C4258F2145C4}"/>
    <dgm:cxn modelId="{150D926B-1D01-4922-8E10-3174455315D2}" type="presOf" srcId="{20A35CC6-980B-487D-9E72-A4C91FA0C3ED}" destId="{D8525BD4-1B81-4200-A8ED-91948F0EBF62}" srcOrd="0" destOrd="0" presId="urn:microsoft.com/office/officeart/2005/8/layout/lProcess3"/>
    <dgm:cxn modelId="{21A3724F-3966-4B69-97C3-15DFB673348A}" type="presOf" srcId="{537D5B93-FC75-4F37-9100-189729A0416B}" destId="{43468BE7-6B77-4021-B50B-BA04105BB310}" srcOrd="0" destOrd="0" presId="urn:microsoft.com/office/officeart/2005/8/layout/lProcess3"/>
    <dgm:cxn modelId="{DA5EC25A-8763-4028-85A5-D4C5CD6DCE54}" srcId="{20A35CC6-980B-487D-9E72-A4C91FA0C3ED}" destId="{C299B725-A5A1-499F-A579-EFC3320A4286}" srcOrd="1" destOrd="0" parTransId="{63E8A66F-D8E2-47C2-A1FA-3C24B75F2B7E}" sibTransId="{C02A66EA-5806-4F02-B316-7264EB3B5069}"/>
    <dgm:cxn modelId="{C5EB16AA-D375-4604-9A90-9463E707F23C}" type="presOf" srcId="{C299B725-A5A1-499F-A579-EFC3320A4286}" destId="{FE88FDA5-D516-45E0-8608-1E4CB82334EA}" srcOrd="0" destOrd="0" presId="urn:microsoft.com/office/officeart/2005/8/layout/lProcess3"/>
    <dgm:cxn modelId="{211F40BD-3D0A-4026-B77A-EE8A3E8903FF}" srcId="{7C4AE57C-3FE2-4B54-8B3A-E52DD18620EB}" destId="{DD68AB63-A418-4C68-B67F-35AF406EE40E}" srcOrd="0" destOrd="0" parTransId="{8A4FF29F-4751-405E-BB67-E66DA751D89B}" sibTransId="{63EA7525-DB11-4311-9F0B-F9DE08350CB2}"/>
    <dgm:cxn modelId="{BC2A2AC3-EF6E-485B-B990-DD3DC386BCD7}" type="presOf" srcId="{7C4AE57C-3FE2-4B54-8B3A-E52DD18620EB}" destId="{7ED1B301-5876-4AFF-9EA5-97C78FAFE067}" srcOrd="0" destOrd="0" presId="urn:microsoft.com/office/officeart/2005/8/layout/lProcess3"/>
    <dgm:cxn modelId="{3C6410F0-4C9B-43EF-A531-B8F0DB44B956}" type="presOf" srcId="{DD68AB63-A418-4C68-B67F-35AF406EE40E}" destId="{74CB238D-CB7E-42E9-8ACF-ED036C3D40E4}" srcOrd="0" destOrd="0" presId="urn:microsoft.com/office/officeart/2005/8/layout/lProcess3"/>
    <dgm:cxn modelId="{958034AD-CF14-42C6-9E9B-89F45357222C}" type="presParOf" srcId="{D8525BD4-1B81-4200-A8ED-91948F0EBF62}" destId="{4F33BAEA-BFA4-4B74-8D8B-0A54271CF313}" srcOrd="0" destOrd="0" presId="urn:microsoft.com/office/officeart/2005/8/layout/lProcess3"/>
    <dgm:cxn modelId="{DA64668C-2B1B-4999-92C4-88E7C403DF3D}" type="presParOf" srcId="{4F33BAEA-BFA4-4B74-8D8B-0A54271CF313}" destId="{7ED1B301-5876-4AFF-9EA5-97C78FAFE067}" srcOrd="0" destOrd="0" presId="urn:microsoft.com/office/officeart/2005/8/layout/lProcess3"/>
    <dgm:cxn modelId="{83148FE9-3FC8-48B5-A395-881AC0C5AE5A}" type="presParOf" srcId="{4F33BAEA-BFA4-4B74-8D8B-0A54271CF313}" destId="{54528F64-4098-44B6-B42B-75D4687D472C}" srcOrd="1" destOrd="0" presId="urn:microsoft.com/office/officeart/2005/8/layout/lProcess3"/>
    <dgm:cxn modelId="{25CAA0C8-6F9F-4654-9416-7374CCDC1217}" type="presParOf" srcId="{4F33BAEA-BFA4-4B74-8D8B-0A54271CF313}" destId="{74CB238D-CB7E-42E9-8ACF-ED036C3D40E4}" srcOrd="2" destOrd="0" presId="urn:microsoft.com/office/officeart/2005/8/layout/lProcess3"/>
    <dgm:cxn modelId="{A8F55E53-52F6-474C-85DE-F76F11513F5F}" type="presParOf" srcId="{4F33BAEA-BFA4-4B74-8D8B-0A54271CF313}" destId="{7F963245-0E9A-4294-9BBF-7955CD4FDBEA}" srcOrd="3" destOrd="0" presId="urn:microsoft.com/office/officeart/2005/8/layout/lProcess3"/>
    <dgm:cxn modelId="{912361CD-DA67-4120-A2AE-3CEFC7904AF7}" type="presParOf" srcId="{4F33BAEA-BFA4-4B74-8D8B-0A54271CF313}" destId="{43468BE7-6B77-4021-B50B-BA04105BB310}" srcOrd="4" destOrd="0" presId="urn:microsoft.com/office/officeart/2005/8/layout/lProcess3"/>
    <dgm:cxn modelId="{A9415C88-3A0A-448A-A84A-CC7FCAF739E7}" type="presParOf" srcId="{D8525BD4-1B81-4200-A8ED-91948F0EBF62}" destId="{077CC04C-0C69-4D07-94F0-995ECAA6BBA8}" srcOrd="1" destOrd="0" presId="urn:microsoft.com/office/officeart/2005/8/layout/lProcess3"/>
    <dgm:cxn modelId="{6E2C208E-2592-4AFC-BB6A-54D24E6FE440}" type="presParOf" srcId="{D8525BD4-1B81-4200-A8ED-91948F0EBF62}" destId="{FAB25B9E-3688-4966-8AE7-693B12C42DC9}" srcOrd="2" destOrd="0" presId="urn:microsoft.com/office/officeart/2005/8/layout/lProcess3"/>
    <dgm:cxn modelId="{588FA2E0-5BD8-44A6-B67B-DACFFF3C2C06}" type="presParOf" srcId="{FAB25B9E-3688-4966-8AE7-693B12C42DC9}" destId="{FE88FDA5-D516-45E0-8608-1E4CB82334EA}" srcOrd="0" destOrd="0" presId="urn:microsoft.com/office/officeart/2005/8/layout/lProcess3"/>
    <dgm:cxn modelId="{646FAE26-94CC-4050-8ED7-C6532BCBD1ED}" type="presParOf" srcId="{FAB25B9E-3688-4966-8AE7-693B12C42DC9}" destId="{AE1392A2-F739-412D-8DC5-7E23FE374092}" srcOrd="1" destOrd="0" presId="urn:microsoft.com/office/officeart/2005/8/layout/lProcess3"/>
    <dgm:cxn modelId="{ACAEEECE-AFC1-4BAE-9400-387172531B51}" type="presParOf" srcId="{FAB25B9E-3688-4966-8AE7-693B12C42DC9}" destId="{2838F94B-A28E-42D2-AEB3-FCD71D2ECFFC}" srcOrd="2" destOrd="0" presId="urn:microsoft.com/office/officeart/2005/8/layout/lProcess3"/>
    <dgm:cxn modelId="{AA4B7DB5-9692-4FFA-91C6-09CC4166C646}" type="presParOf" srcId="{FAB25B9E-3688-4966-8AE7-693B12C42DC9}" destId="{A8C64F8C-4818-4790-81B3-698B8AF76CA8}" srcOrd="3" destOrd="0" presId="urn:microsoft.com/office/officeart/2005/8/layout/lProcess3"/>
    <dgm:cxn modelId="{411D8BBE-76F4-457C-8538-AE5F6D2E9413}" type="presParOf" srcId="{FAB25B9E-3688-4966-8AE7-693B12C42DC9}" destId="{D8EA5841-3A2B-4B60-9007-5BE0706A83BE}" srcOrd="4"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0300BB-75DC-4233-9B53-D026EDE0FB55}"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9077CCFB-0ED9-4E29-8E13-6583EB84A60B}">
      <dgm:prSet phldrT="[Text]" phldr="0"/>
      <dgm:spPr/>
      <dgm:t>
        <a:bodyPr/>
        <a:lstStyle/>
        <a:p>
          <a:pPr rtl="0"/>
          <a:r>
            <a:rPr lang="en-US">
              <a:latin typeface="Arial" panose="020B0604020202020204"/>
            </a:rPr>
            <a:t> School / Educational Referral</a:t>
          </a:r>
          <a:endParaRPr lang="en-US"/>
        </a:p>
      </dgm:t>
    </dgm:pt>
    <dgm:pt modelId="{5F7E8CD7-293B-4AF7-A790-FC626619D002}" type="parTrans" cxnId="{496CC366-AA07-451B-9ABD-4C7527BF6BE3}">
      <dgm:prSet/>
      <dgm:spPr/>
      <dgm:t>
        <a:bodyPr/>
        <a:lstStyle/>
        <a:p>
          <a:endParaRPr lang="en-US"/>
        </a:p>
      </dgm:t>
    </dgm:pt>
    <dgm:pt modelId="{8911367F-3E2A-4A79-A8AC-CFFE117749EF}" type="sibTrans" cxnId="{496CC366-AA07-451B-9ABD-4C7527BF6BE3}">
      <dgm:prSet/>
      <dgm:spPr/>
      <dgm:t>
        <a:bodyPr/>
        <a:lstStyle/>
        <a:p>
          <a:endParaRPr lang="en-US"/>
        </a:p>
      </dgm:t>
    </dgm:pt>
    <dgm:pt modelId="{111991C6-406F-4134-87DC-F158D07C46FD}">
      <dgm:prSet phldrT="[Text]" phldr="0"/>
      <dgm:spPr/>
      <dgm:t>
        <a:bodyPr/>
        <a:lstStyle/>
        <a:p>
          <a:pPr rtl="0"/>
          <a:r>
            <a:rPr lang="en-US">
              <a:latin typeface="Arial" panose="020B0604020202020204"/>
            </a:rPr>
            <a:t> Being referred by a school or educational institution reduced racial disparities for treatment completion</a:t>
          </a:r>
          <a:endParaRPr lang="en-US"/>
        </a:p>
      </dgm:t>
    </dgm:pt>
    <dgm:pt modelId="{E18D0774-A1BF-4CE3-8DC7-19CFDA94C89D}" type="parTrans" cxnId="{6E1A7053-6454-4F3E-B247-BDF5DE56570A}">
      <dgm:prSet/>
      <dgm:spPr/>
      <dgm:t>
        <a:bodyPr/>
        <a:lstStyle/>
        <a:p>
          <a:endParaRPr lang="en-US"/>
        </a:p>
      </dgm:t>
    </dgm:pt>
    <dgm:pt modelId="{08E06211-CD4D-42EA-9480-B281593E6D9F}" type="sibTrans" cxnId="{6E1A7053-6454-4F3E-B247-BDF5DE56570A}">
      <dgm:prSet/>
      <dgm:spPr/>
      <dgm:t>
        <a:bodyPr/>
        <a:lstStyle/>
        <a:p>
          <a:endParaRPr lang="en-US"/>
        </a:p>
      </dgm:t>
    </dgm:pt>
    <dgm:pt modelId="{3C091107-AFC6-4508-A14B-8FF83D0CA9C2}">
      <dgm:prSet phldrT="[Text]" phldr="0"/>
      <dgm:spPr/>
      <dgm:t>
        <a:bodyPr/>
        <a:lstStyle/>
        <a:p>
          <a:pPr rtl="0"/>
          <a:r>
            <a:rPr lang="en-US" dirty="0">
              <a:latin typeface="Arial" panose="020B0604020202020204"/>
            </a:rPr>
            <a:t> Services Received</a:t>
          </a:r>
          <a:endParaRPr lang="en-US" dirty="0"/>
        </a:p>
      </dgm:t>
    </dgm:pt>
    <dgm:pt modelId="{559B5C51-F086-4B28-9711-D61A4B35F666}" type="parTrans" cxnId="{F19E6695-0BB2-443B-9B7B-A7C4BF05550F}">
      <dgm:prSet/>
      <dgm:spPr/>
      <dgm:t>
        <a:bodyPr/>
        <a:lstStyle/>
        <a:p>
          <a:endParaRPr lang="en-US"/>
        </a:p>
      </dgm:t>
    </dgm:pt>
    <dgm:pt modelId="{8DF47E9F-B30B-441B-A658-9B2878FC726A}" type="sibTrans" cxnId="{F19E6695-0BB2-443B-9B7B-A7C4BF05550F}">
      <dgm:prSet/>
      <dgm:spPr/>
      <dgm:t>
        <a:bodyPr/>
        <a:lstStyle/>
        <a:p>
          <a:endParaRPr lang="en-US"/>
        </a:p>
      </dgm:t>
    </dgm:pt>
    <dgm:pt modelId="{880AD84A-208B-4E53-86BF-838098E5A106}">
      <dgm:prSet phldrT="[Text]" phldr="0"/>
      <dgm:spPr/>
      <dgm:t>
        <a:bodyPr/>
        <a:lstStyle/>
        <a:p>
          <a:pPr rtl="0"/>
          <a:r>
            <a:rPr lang="en-US">
              <a:latin typeface="Arial" panose="020B0604020202020204"/>
            </a:rPr>
            <a:t> Different services such as ambulatory, 24-hour detoxes, long term stays reduced racial disparities for treatment completion</a:t>
          </a:r>
          <a:endParaRPr lang="en-US"/>
        </a:p>
      </dgm:t>
    </dgm:pt>
    <dgm:pt modelId="{13B86549-6458-4378-8FFE-C91A78C775B3}" type="parTrans" cxnId="{1146267A-7797-4716-B7D8-FC1BD66FA210}">
      <dgm:prSet/>
      <dgm:spPr/>
      <dgm:t>
        <a:bodyPr/>
        <a:lstStyle/>
        <a:p>
          <a:endParaRPr lang="en-US"/>
        </a:p>
      </dgm:t>
    </dgm:pt>
    <dgm:pt modelId="{BFB234B0-CC39-4A0E-9F37-38AACE06AFE1}" type="sibTrans" cxnId="{1146267A-7797-4716-B7D8-FC1BD66FA210}">
      <dgm:prSet/>
      <dgm:spPr/>
      <dgm:t>
        <a:bodyPr/>
        <a:lstStyle/>
        <a:p>
          <a:endParaRPr lang="en-US"/>
        </a:p>
      </dgm:t>
    </dgm:pt>
    <dgm:pt modelId="{479F20EF-CC1B-4E94-9D4A-CB0609FF4A9E}">
      <dgm:prSet phldrT="[Text]" phldr="0"/>
      <dgm:spPr/>
      <dgm:t>
        <a:bodyPr/>
        <a:lstStyle/>
        <a:p>
          <a:pPr rtl="0"/>
          <a:r>
            <a:rPr lang="en-US">
              <a:latin typeface="Arial" panose="020B0604020202020204"/>
            </a:rPr>
            <a:t> Employment</a:t>
          </a:r>
          <a:endParaRPr lang="en-US"/>
        </a:p>
      </dgm:t>
    </dgm:pt>
    <dgm:pt modelId="{052DA33C-205A-4402-8F49-4036CC3D9EC3}" type="parTrans" cxnId="{514AC661-D907-458A-8899-C42E9307CE7A}">
      <dgm:prSet/>
      <dgm:spPr/>
      <dgm:t>
        <a:bodyPr/>
        <a:lstStyle/>
        <a:p>
          <a:endParaRPr lang="en-US"/>
        </a:p>
      </dgm:t>
    </dgm:pt>
    <dgm:pt modelId="{BAE03667-93AF-4147-A613-16FED7EEC1BF}" type="sibTrans" cxnId="{514AC661-D907-458A-8899-C42E9307CE7A}">
      <dgm:prSet/>
      <dgm:spPr/>
      <dgm:t>
        <a:bodyPr/>
        <a:lstStyle/>
        <a:p>
          <a:endParaRPr lang="en-US"/>
        </a:p>
      </dgm:t>
    </dgm:pt>
    <dgm:pt modelId="{333AA420-9F11-44DE-BB1E-4A6C5AE79AFF}">
      <dgm:prSet phldrT="[Text]" phldr="0"/>
      <dgm:spPr/>
      <dgm:t>
        <a:bodyPr/>
        <a:lstStyle/>
        <a:p>
          <a:pPr rtl="0"/>
          <a:r>
            <a:rPr lang="en-US">
              <a:latin typeface="Arial" panose="020B0604020202020204"/>
            </a:rPr>
            <a:t> Being employed full time or part time reduced racial disparities for treatment completion</a:t>
          </a:r>
          <a:endParaRPr lang="en-US"/>
        </a:p>
      </dgm:t>
    </dgm:pt>
    <dgm:pt modelId="{22727D39-D419-4BA3-ACBF-66C6D1B4BF52}" type="parTrans" cxnId="{D2A9A254-B340-409F-9260-665C667AE09D}">
      <dgm:prSet/>
      <dgm:spPr/>
      <dgm:t>
        <a:bodyPr/>
        <a:lstStyle/>
        <a:p>
          <a:endParaRPr lang="en-US"/>
        </a:p>
      </dgm:t>
    </dgm:pt>
    <dgm:pt modelId="{6D716E25-619F-4AF2-8D00-2D53FE826C64}" type="sibTrans" cxnId="{D2A9A254-B340-409F-9260-665C667AE09D}">
      <dgm:prSet/>
      <dgm:spPr/>
      <dgm:t>
        <a:bodyPr/>
        <a:lstStyle/>
        <a:p>
          <a:endParaRPr lang="en-US"/>
        </a:p>
      </dgm:t>
    </dgm:pt>
    <dgm:pt modelId="{8B8795EB-BBD8-48D1-8313-414F0DB728EF}" type="pres">
      <dgm:prSet presAssocID="{5E0300BB-75DC-4233-9B53-D026EDE0FB55}" presName="Name0" presStyleCnt="0">
        <dgm:presLayoutVars>
          <dgm:dir/>
          <dgm:animLvl val="lvl"/>
          <dgm:resizeHandles val="exact"/>
        </dgm:presLayoutVars>
      </dgm:prSet>
      <dgm:spPr/>
    </dgm:pt>
    <dgm:pt modelId="{587A50BB-70E7-4894-9E0F-3E8495067203}" type="pres">
      <dgm:prSet presAssocID="{9077CCFB-0ED9-4E29-8E13-6583EB84A60B}" presName="composite" presStyleCnt="0"/>
      <dgm:spPr/>
    </dgm:pt>
    <dgm:pt modelId="{4824614B-957E-4204-B7F6-EF90327F0DD0}" type="pres">
      <dgm:prSet presAssocID="{9077CCFB-0ED9-4E29-8E13-6583EB84A60B}" presName="parTx" presStyleLbl="alignNode1" presStyleIdx="0" presStyleCnt="3">
        <dgm:presLayoutVars>
          <dgm:chMax val="0"/>
          <dgm:chPref val="0"/>
          <dgm:bulletEnabled val="1"/>
        </dgm:presLayoutVars>
      </dgm:prSet>
      <dgm:spPr/>
    </dgm:pt>
    <dgm:pt modelId="{2034A88E-2EA1-4656-859E-0A8D4C2B3F9F}" type="pres">
      <dgm:prSet presAssocID="{9077CCFB-0ED9-4E29-8E13-6583EB84A60B}" presName="desTx" presStyleLbl="alignAccFollowNode1" presStyleIdx="0" presStyleCnt="3">
        <dgm:presLayoutVars>
          <dgm:bulletEnabled val="1"/>
        </dgm:presLayoutVars>
      </dgm:prSet>
      <dgm:spPr/>
    </dgm:pt>
    <dgm:pt modelId="{15042D07-C55A-4BEA-BAF8-AA9F1DEFA49A}" type="pres">
      <dgm:prSet presAssocID="{8911367F-3E2A-4A79-A8AC-CFFE117749EF}" presName="space" presStyleCnt="0"/>
      <dgm:spPr/>
    </dgm:pt>
    <dgm:pt modelId="{43C8B6C8-1871-4E39-AE89-3BB05E22AC20}" type="pres">
      <dgm:prSet presAssocID="{3C091107-AFC6-4508-A14B-8FF83D0CA9C2}" presName="composite" presStyleCnt="0"/>
      <dgm:spPr/>
    </dgm:pt>
    <dgm:pt modelId="{63DF0716-A4F7-404E-B168-049B1DF49C76}" type="pres">
      <dgm:prSet presAssocID="{3C091107-AFC6-4508-A14B-8FF83D0CA9C2}" presName="parTx" presStyleLbl="alignNode1" presStyleIdx="1" presStyleCnt="3">
        <dgm:presLayoutVars>
          <dgm:chMax val="0"/>
          <dgm:chPref val="0"/>
          <dgm:bulletEnabled val="1"/>
        </dgm:presLayoutVars>
      </dgm:prSet>
      <dgm:spPr/>
    </dgm:pt>
    <dgm:pt modelId="{3DBA003C-EE1B-44B2-ACBB-3A96BEB4195D}" type="pres">
      <dgm:prSet presAssocID="{3C091107-AFC6-4508-A14B-8FF83D0CA9C2}" presName="desTx" presStyleLbl="alignAccFollowNode1" presStyleIdx="1" presStyleCnt="3">
        <dgm:presLayoutVars>
          <dgm:bulletEnabled val="1"/>
        </dgm:presLayoutVars>
      </dgm:prSet>
      <dgm:spPr/>
    </dgm:pt>
    <dgm:pt modelId="{1FA22328-23F9-4345-8A30-E054BD2D94E4}" type="pres">
      <dgm:prSet presAssocID="{8DF47E9F-B30B-441B-A658-9B2878FC726A}" presName="space" presStyleCnt="0"/>
      <dgm:spPr/>
    </dgm:pt>
    <dgm:pt modelId="{FA5EFCDC-8F9D-48A2-A8EB-A0BE768DE622}" type="pres">
      <dgm:prSet presAssocID="{479F20EF-CC1B-4E94-9D4A-CB0609FF4A9E}" presName="composite" presStyleCnt="0"/>
      <dgm:spPr/>
    </dgm:pt>
    <dgm:pt modelId="{8777648D-D7EC-4514-A77B-3A769DCE1B88}" type="pres">
      <dgm:prSet presAssocID="{479F20EF-CC1B-4E94-9D4A-CB0609FF4A9E}" presName="parTx" presStyleLbl="alignNode1" presStyleIdx="2" presStyleCnt="3">
        <dgm:presLayoutVars>
          <dgm:chMax val="0"/>
          <dgm:chPref val="0"/>
          <dgm:bulletEnabled val="1"/>
        </dgm:presLayoutVars>
      </dgm:prSet>
      <dgm:spPr/>
    </dgm:pt>
    <dgm:pt modelId="{7D243505-BE74-41A6-8EA4-BFDD28468DC2}" type="pres">
      <dgm:prSet presAssocID="{479F20EF-CC1B-4E94-9D4A-CB0609FF4A9E}" presName="desTx" presStyleLbl="alignAccFollowNode1" presStyleIdx="2" presStyleCnt="3">
        <dgm:presLayoutVars>
          <dgm:bulletEnabled val="1"/>
        </dgm:presLayoutVars>
      </dgm:prSet>
      <dgm:spPr/>
    </dgm:pt>
  </dgm:ptLst>
  <dgm:cxnLst>
    <dgm:cxn modelId="{9951823F-03EE-4E68-BB7E-9230AC3691BE}" type="presOf" srcId="{111991C6-406F-4134-87DC-F158D07C46FD}" destId="{2034A88E-2EA1-4656-859E-0A8D4C2B3F9F}" srcOrd="0" destOrd="0" presId="urn:microsoft.com/office/officeart/2005/8/layout/hList1"/>
    <dgm:cxn modelId="{514AC661-D907-458A-8899-C42E9307CE7A}" srcId="{5E0300BB-75DC-4233-9B53-D026EDE0FB55}" destId="{479F20EF-CC1B-4E94-9D4A-CB0609FF4A9E}" srcOrd="2" destOrd="0" parTransId="{052DA33C-205A-4402-8F49-4036CC3D9EC3}" sibTransId="{BAE03667-93AF-4147-A613-16FED7EEC1BF}"/>
    <dgm:cxn modelId="{8085B144-D385-4B42-990B-1F7E6F3B8AF6}" type="presOf" srcId="{9077CCFB-0ED9-4E29-8E13-6583EB84A60B}" destId="{4824614B-957E-4204-B7F6-EF90327F0DD0}" srcOrd="0" destOrd="0" presId="urn:microsoft.com/office/officeart/2005/8/layout/hList1"/>
    <dgm:cxn modelId="{496CC366-AA07-451B-9ABD-4C7527BF6BE3}" srcId="{5E0300BB-75DC-4233-9B53-D026EDE0FB55}" destId="{9077CCFB-0ED9-4E29-8E13-6583EB84A60B}" srcOrd="0" destOrd="0" parTransId="{5F7E8CD7-293B-4AF7-A790-FC626619D002}" sibTransId="{8911367F-3E2A-4A79-A8AC-CFFE117749EF}"/>
    <dgm:cxn modelId="{6E1A7053-6454-4F3E-B247-BDF5DE56570A}" srcId="{9077CCFB-0ED9-4E29-8E13-6583EB84A60B}" destId="{111991C6-406F-4134-87DC-F158D07C46FD}" srcOrd="0" destOrd="0" parTransId="{E18D0774-A1BF-4CE3-8DC7-19CFDA94C89D}" sibTransId="{08E06211-CD4D-42EA-9480-B281593E6D9F}"/>
    <dgm:cxn modelId="{75E57573-F51C-45DB-981D-4DDA001A9235}" type="presOf" srcId="{479F20EF-CC1B-4E94-9D4A-CB0609FF4A9E}" destId="{8777648D-D7EC-4514-A77B-3A769DCE1B88}" srcOrd="0" destOrd="0" presId="urn:microsoft.com/office/officeart/2005/8/layout/hList1"/>
    <dgm:cxn modelId="{D2A9A254-B340-409F-9260-665C667AE09D}" srcId="{479F20EF-CC1B-4E94-9D4A-CB0609FF4A9E}" destId="{333AA420-9F11-44DE-BB1E-4A6C5AE79AFF}" srcOrd="0" destOrd="0" parTransId="{22727D39-D419-4BA3-ACBF-66C6D1B4BF52}" sibTransId="{6D716E25-619F-4AF2-8D00-2D53FE826C64}"/>
    <dgm:cxn modelId="{1146267A-7797-4716-B7D8-FC1BD66FA210}" srcId="{3C091107-AFC6-4508-A14B-8FF83D0CA9C2}" destId="{880AD84A-208B-4E53-86BF-838098E5A106}" srcOrd="0" destOrd="0" parTransId="{13B86549-6458-4378-8FFE-C91A78C775B3}" sibTransId="{BFB234B0-CC39-4A0E-9F37-38AACE06AFE1}"/>
    <dgm:cxn modelId="{3D80578F-138C-4F7E-9E3C-1D529CC5B1C9}" type="presOf" srcId="{3C091107-AFC6-4508-A14B-8FF83D0CA9C2}" destId="{63DF0716-A4F7-404E-B168-049B1DF49C76}" srcOrd="0" destOrd="0" presId="urn:microsoft.com/office/officeart/2005/8/layout/hList1"/>
    <dgm:cxn modelId="{F19E6695-0BB2-443B-9B7B-A7C4BF05550F}" srcId="{5E0300BB-75DC-4233-9B53-D026EDE0FB55}" destId="{3C091107-AFC6-4508-A14B-8FF83D0CA9C2}" srcOrd="1" destOrd="0" parTransId="{559B5C51-F086-4B28-9711-D61A4B35F666}" sibTransId="{8DF47E9F-B30B-441B-A658-9B2878FC726A}"/>
    <dgm:cxn modelId="{C2F8FEAA-543F-4C26-9682-C3B0F87F0011}" type="presOf" srcId="{880AD84A-208B-4E53-86BF-838098E5A106}" destId="{3DBA003C-EE1B-44B2-ACBB-3A96BEB4195D}" srcOrd="0" destOrd="0" presId="urn:microsoft.com/office/officeart/2005/8/layout/hList1"/>
    <dgm:cxn modelId="{CCDA63C8-6057-484C-BBCB-C68A698F5D0B}" type="presOf" srcId="{5E0300BB-75DC-4233-9B53-D026EDE0FB55}" destId="{8B8795EB-BBD8-48D1-8313-414F0DB728EF}" srcOrd="0" destOrd="0" presId="urn:microsoft.com/office/officeart/2005/8/layout/hList1"/>
    <dgm:cxn modelId="{15636AE9-D9F3-46DF-9D26-B5201A121504}" type="presOf" srcId="{333AA420-9F11-44DE-BB1E-4A6C5AE79AFF}" destId="{7D243505-BE74-41A6-8EA4-BFDD28468DC2}" srcOrd="0" destOrd="0" presId="urn:microsoft.com/office/officeart/2005/8/layout/hList1"/>
    <dgm:cxn modelId="{255E9C53-5F35-40E9-A20C-3DAC52A36915}" type="presParOf" srcId="{8B8795EB-BBD8-48D1-8313-414F0DB728EF}" destId="{587A50BB-70E7-4894-9E0F-3E8495067203}" srcOrd="0" destOrd="0" presId="urn:microsoft.com/office/officeart/2005/8/layout/hList1"/>
    <dgm:cxn modelId="{58C031FF-DC47-4DCA-BC29-2A18ADA07DDD}" type="presParOf" srcId="{587A50BB-70E7-4894-9E0F-3E8495067203}" destId="{4824614B-957E-4204-B7F6-EF90327F0DD0}" srcOrd="0" destOrd="0" presId="urn:microsoft.com/office/officeart/2005/8/layout/hList1"/>
    <dgm:cxn modelId="{E4A7279D-A1E9-4F08-B049-DC4512CC927B}" type="presParOf" srcId="{587A50BB-70E7-4894-9E0F-3E8495067203}" destId="{2034A88E-2EA1-4656-859E-0A8D4C2B3F9F}" srcOrd="1" destOrd="0" presId="urn:microsoft.com/office/officeart/2005/8/layout/hList1"/>
    <dgm:cxn modelId="{67CC6CD8-2C93-4E48-9B19-830CA9FBB8C3}" type="presParOf" srcId="{8B8795EB-BBD8-48D1-8313-414F0DB728EF}" destId="{15042D07-C55A-4BEA-BAF8-AA9F1DEFA49A}" srcOrd="1" destOrd="0" presId="urn:microsoft.com/office/officeart/2005/8/layout/hList1"/>
    <dgm:cxn modelId="{9782315C-7FDD-4FA4-96A1-BCC554CE990C}" type="presParOf" srcId="{8B8795EB-BBD8-48D1-8313-414F0DB728EF}" destId="{43C8B6C8-1871-4E39-AE89-3BB05E22AC20}" srcOrd="2" destOrd="0" presId="urn:microsoft.com/office/officeart/2005/8/layout/hList1"/>
    <dgm:cxn modelId="{6C0B2C4B-DD4A-42C9-A279-2DEEEFAB132E}" type="presParOf" srcId="{43C8B6C8-1871-4E39-AE89-3BB05E22AC20}" destId="{63DF0716-A4F7-404E-B168-049B1DF49C76}" srcOrd="0" destOrd="0" presId="urn:microsoft.com/office/officeart/2005/8/layout/hList1"/>
    <dgm:cxn modelId="{A47AF1AC-3950-453B-BD45-EED46FAEBD89}" type="presParOf" srcId="{43C8B6C8-1871-4E39-AE89-3BB05E22AC20}" destId="{3DBA003C-EE1B-44B2-ACBB-3A96BEB4195D}" srcOrd="1" destOrd="0" presId="urn:microsoft.com/office/officeart/2005/8/layout/hList1"/>
    <dgm:cxn modelId="{CA9D6084-F8DD-44F9-83F6-FAF781621462}" type="presParOf" srcId="{8B8795EB-BBD8-48D1-8313-414F0DB728EF}" destId="{1FA22328-23F9-4345-8A30-E054BD2D94E4}" srcOrd="3" destOrd="0" presId="urn:microsoft.com/office/officeart/2005/8/layout/hList1"/>
    <dgm:cxn modelId="{6D680F39-698F-4A38-9F7B-15ABE83E0C45}" type="presParOf" srcId="{8B8795EB-BBD8-48D1-8313-414F0DB728EF}" destId="{FA5EFCDC-8F9D-48A2-A8EB-A0BE768DE622}" srcOrd="4" destOrd="0" presId="urn:microsoft.com/office/officeart/2005/8/layout/hList1"/>
    <dgm:cxn modelId="{508D0A27-0C90-43EE-A565-8426194C6718}" type="presParOf" srcId="{FA5EFCDC-8F9D-48A2-A8EB-A0BE768DE622}" destId="{8777648D-D7EC-4514-A77B-3A769DCE1B88}" srcOrd="0" destOrd="0" presId="urn:microsoft.com/office/officeart/2005/8/layout/hList1"/>
    <dgm:cxn modelId="{4C1D966A-7BCA-44DE-82AA-19924DB4494A}" type="presParOf" srcId="{FA5EFCDC-8F9D-48A2-A8EB-A0BE768DE622}" destId="{7D243505-BE74-41A6-8EA4-BFDD28468DC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0300BB-75DC-4233-9B53-D026EDE0FB55}" type="doc">
      <dgm:prSet loTypeId="urn:microsoft.com/office/officeart/2005/8/layout/hList1" loCatId="list" qsTypeId="urn:microsoft.com/office/officeart/2005/8/quickstyle/simple1" qsCatId="simple" csTypeId="urn:microsoft.com/office/officeart/2005/8/colors/accent2_3" csCatId="accent2" phldr="1"/>
      <dgm:spPr/>
      <dgm:t>
        <a:bodyPr/>
        <a:lstStyle/>
        <a:p>
          <a:endParaRPr lang="en-US"/>
        </a:p>
      </dgm:t>
    </dgm:pt>
    <dgm:pt modelId="{9077CCFB-0ED9-4E29-8E13-6583EB84A60B}">
      <dgm:prSet phldrT="[Text]" phldr="0"/>
      <dgm:spPr/>
      <dgm:t>
        <a:bodyPr/>
        <a:lstStyle/>
        <a:p>
          <a:pPr rtl="0"/>
          <a:r>
            <a:rPr lang="en-US">
              <a:latin typeface="Arial" panose="020B0604020202020204"/>
            </a:rPr>
            <a:t> Substance Induced Disorder</a:t>
          </a:r>
          <a:endParaRPr lang="en-US"/>
        </a:p>
      </dgm:t>
    </dgm:pt>
    <dgm:pt modelId="{5F7E8CD7-293B-4AF7-A790-FC626619D002}" type="parTrans" cxnId="{496CC366-AA07-451B-9ABD-4C7527BF6BE3}">
      <dgm:prSet/>
      <dgm:spPr/>
      <dgm:t>
        <a:bodyPr/>
        <a:lstStyle/>
        <a:p>
          <a:endParaRPr lang="en-US"/>
        </a:p>
      </dgm:t>
    </dgm:pt>
    <dgm:pt modelId="{8911367F-3E2A-4A79-A8AC-CFFE117749EF}" type="sibTrans" cxnId="{496CC366-AA07-451B-9ABD-4C7527BF6BE3}">
      <dgm:prSet/>
      <dgm:spPr/>
      <dgm:t>
        <a:bodyPr/>
        <a:lstStyle/>
        <a:p>
          <a:endParaRPr lang="en-US"/>
        </a:p>
      </dgm:t>
    </dgm:pt>
    <dgm:pt modelId="{111991C6-406F-4134-87DC-F158D07C46FD}">
      <dgm:prSet phldrT="[Text]" phldr="0"/>
      <dgm:spPr/>
      <dgm:t>
        <a:bodyPr/>
        <a:lstStyle/>
        <a:p>
          <a:pPr rtl="0"/>
          <a:r>
            <a:rPr lang="en-US" dirty="0">
              <a:latin typeface="Arial" panose="020B0604020202020204"/>
            </a:rPr>
            <a:t> Daily Substance Use</a:t>
          </a:r>
          <a:endParaRPr lang="en-US" dirty="0"/>
        </a:p>
      </dgm:t>
    </dgm:pt>
    <dgm:pt modelId="{E18D0774-A1BF-4CE3-8DC7-19CFDA94C89D}" type="parTrans" cxnId="{6E1A7053-6454-4F3E-B247-BDF5DE56570A}">
      <dgm:prSet/>
      <dgm:spPr/>
      <dgm:t>
        <a:bodyPr/>
        <a:lstStyle/>
        <a:p>
          <a:endParaRPr lang="en-US"/>
        </a:p>
      </dgm:t>
    </dgm:pt>
    <dgm:pt modelId="{08E06211-CD4D-42EA-9480-B281593E6D9F}" type="sibTrans" cxnId="{6E1A7053-6454-4F3E-B247-BDF5DE56570A}">
      <dgm:prSet/>
      <dgm:spPr/>
      <dgm:t>
        <a:bodyPr/>
        <a:lstStyle/>
        <a:p>
          <a:endParaRPr lang="en-US"/>
        </a:p>
      </dgm:t>
    </dgm:pt>
    <dgm:pt modelId="{3C091107-AFC6-4508-A14B-8FF83D0CA9C2}">
      <dgm:prSet phldrT="[Text]" phldr="0"/>
      <dgm:spPr/>
      <dgm:t>
        <a:bodyPr/>
        <a:lstStyle/>
        <a:p>
          <a:pPr rtl="0"/>
          <a:r>
            <a:rPr lang="en-US" dirty="0">
              <a:latin typeface="Arial" panose="020B0604020202020204"/>
            </a:rPr>
            <a:t> Daily substance use increases racial disparities for treatment completion </a:t>
          </a:r>
          <a:endParaRPr lang="en-US" dirty="0"/>
        </a:p>
      </dgm:t>
    </dgm:pt>
    <dgm:pt modelId="{559B5C51-F086-4B28-9711-D61A4B35F666}" type="parTrans" cxnId="{F19E6695-0BB2-443B-9B7B-A7C4BF05550F}">
      <dgm:prSet/>
      <dgm:spPr/>
      <dgm:t>
        <a:bodyPr/>
        <a:lstStyle/>
        <a:p>
          <a:endParaRPr lang="en-US"/>
        </a:p>
      </dgm:t>
    </dgm:pt>
    <dgm:pt modelId="{8DF47E9F-B30B-441B-A658-9B2878FC726A}" type="sibTrans" cxnId="{F19E6695-0BB2-443B-9B7B-A7C4BF05550F}">
      <dgm:prSet/>
      <dgm:spPr/>
      <dgm:t>
        <a:bodyPr/>
        <a:lstStyle/>
        <a:p>
          <a:endParaRPr lang="en-US"/>
        </a:p>
      </dgm:t>
    </dgm:pt>
    <dgm:pt modelId="{E142A718-C7F6-4DD7-BD97-74A8C9AA422D}">
      <dgm:prSet phldrT="[Text]" phldr="0"/>
      <dgm:spPr/>
      <dgm:t>
        <a:bodyPr/>
        <a:lstStyle/>
        <a:p>
          <a:pPr rtl="0"/>
          <a:r>
            <a:rPr lang="en-US">
              <a:latin typeface="Arial" panose="020B0604020202020204"/>
            </a:rPr>
            <a:t> Heroin Usage flagged at Intake</a:t>
          </a:r>
          <a:endParaRPr lang="en-US"/>
        </a:p>
      </dgm:t>
    </dgm:pt>
    <dgm:pt modelId="{51432F35-851B-4A88-B21D-4BA187FE0C7F}" type="parTrans" cxnId="{6B920285-6C6A-4AC3-8A5A-B9DBF5ED962E}">
      <dgm:prSet/>
      <dgm:spPr/>
      <dgm:t>
        <a:bodyPr/>
        <a:lstStyle/>
        <a:p>
          <a:endParaRPr lang="en-US"/>
        </a:p>
      </dgm:t>
    </dgm:pt>
    <dgm:pt modelId="{9966E9C3-CAED-4571-8226-F34CDF4E3DD5}" type="sibTrans" cxnId="{6B920285-6C6A-4AC3-8A5A-B9DBF5ED962E}">
      <dgm:prSet/>
      <dgm:spPr/>
      <dgm:t>
        <a:bodyPr/>
        <a:lstStyle/>
        <a:p>
          <a:endParaRPr lang="en-US"/>
        </a:p>
      </dgm:t>
    </dgm:pt>
    <dgm:pt modelId="{479F20EF-CC1B-4E94-9D4A-CB0609FF4A9E}">
      <dgm:prSet phldrT="[Text]" phldr="0"/>
      <dgm:spPr/>
      <dgm:t>
        <a:bodyPr/>
        <a:lstStyle/>
        <a:p>
          <a:pPr rtl="0"/>
          <a:r>
            <a:rPr lang="en-US">
              <a:latin typeface="Arial" panose="020B0604020202020204"/>
            </a:rPr>
            <a:t> Usage of heroin increases racial disparities for treatment completion </a:t>
          </a:r>
          <a:endParaRPr lang="en-US"/>
        </a:p>
      </dgm:t>
    </dgm:pt>
    <dgm:pt modelId="{052DA33C-205A-4402-8F49-4036CC3D9EC3}" type="parTrans" cxnId="{514AC661-D907-458A-8899-C42E9307CE7A}">
      <dgm:prSet/>
      <dgm:spPr/>
      <dgm:t>
        <a:bodyPr/>
        <a:lstStyle/>
        <a:p>
          <a:endParaRPr lang="en-US"/>
        </a:p>
      </dgm:t>
    </dgm:pt>
    <dgm:pt modelId="{BAE03667-93AF-4147-A613-16FED7EEC1BF}" type="sibTrans" cxnId="{514AC661-D907-458A-8899-C42E9307CE7A}">
      <dgm:prSet/>
      <dgm:spPr/>
      <dgm:t>
        <a:bodyPr/>
        <a:lstStyle/>
        <a:p>
          <a:endParaRPr lang="en-US"/>
        </a:p>
      </dgm:t>
    </dgm:pt>
    <dgm:pt modelId="{1C88CC91-6946-43D7-9E34-CFF648E34BF9}">
      <dgm:prSet phldr="0"/>
      <dgm:spPr/>
      <dgm:t>
        <a:bodyPr/>
        <a:lstStyle/>
        <a:p>
          <a:pPr rtl="0"/>
          <a:r>
            <a:rPr lang="en-US" dirty="0">
              <a:latin typeface="Arial" panose="020B0604020202020204"/>
            </a:rPr>
            <a:t> Diagnosed substance induced disorders increase racial disparities for treatment completion </a:t>
          </a:r>
        </a:p>
      </dgm:t>
    </dgm:pt>
    <dgm:pt modelId="{CE0057B1-4CCD-47A5-B4AE-2F9C09B16D2C}" type="parTrans" cxnId="{7C2B1143-CFB6-419D-8564-700D23CDA0EF}">
      <dgm:prSet/>
      <dgm:spPr/>
    </dgm:pt>
    <dgm:pt modelId="{A90378E8-B7D3-46A7-B2FF-52B11EB2D32B}" type="sibTrans" cxnId="{7C2B1143-CFB6-419D-8564-700D23CDA0EF}">
      <dgm:prSet/>
      <dgm:spPr/>
    </dgm:pt>
    <dgm:pt modelId="{8B8795EB-BBD8-48D1-8313-414F0DB728EF}" type="pres">
      <dgm:prSet presAssocID="{5E0300BB-75DC-4233-9B53-D026EDE0FB55}" presName="Name0" presStyleCnt="0">
        <dgm:presLayoutVars>
          <dgm:dir/>
          <dgm:animLvl val="lvl"/>
          <dgm:resizeHandles val="exact"/>
        </dgm:presLayoutVars>
      </dgm:prSet>
      <dgm:spPr/>
    </dgm:pt>
    <dgm:pt modelId="{587A50BB-70E7-4894-9E0F-3E8495067203}" type="pres">
      <dgm:prSet presAssocID="{9077CCFB-0ED9-4E29-8E13-6583EB84A60B}" presName="composite" presStyleCnt="0"/>
      <dgm:spPr/>
    </dgm:pt>
    <dgm:pt modelId="{4824614B-957E-4204-B7F6-EF90327F0DD0}" type="pres">
      <dgm:prSet presAssocID="{9077CCFB-0ED9-4E29-8E13-6583EB84A60B}" presName="parTx" presStyleLbl="alignNode1" presStyleIdx="0" presStyleCnt="3">
        <dgm:presLayoutVars>
          <dgm:chMax val="0"/>
          <dgm:chPref val="0"/>
          <dgm:bulletEnabled val="1"/>
        </dgm:presLayoutVars>
      </dgm:prSet>
      <dgm:spPr/>
    </dgm:pt>
    <dgm:pt modelId="{2034A88E-2EA1-4656-859E-0A8D4C2B3F9F}" type="pres">
      <dgm:prSet presAssocID="{9077CCFB-0ED9-4E29-8E13-6583EB84A60B}" presName="desTx" presStyleLbl="alignAccFollowNode1" presStyleIdx="0" presStyleCnt="3">
        <dgm:presLayoutVars>
          <dgm:bulletEnabled val="1"/>
        </dgm:presLayoutVars>
      </dgm:prSet>
      <dgm:spPr/>
    </dgm:pt>
    <dgm:pt modelId="{15042D07-C55A-4BEA-BAF8-AA9F1DEFA49A}" type="pres">
      <dgm:prSet presAssocID="{8911367F-3E2A-4A79-A8AC-CFFE117749EF}" presName="space" presStyleCnt="0"/>
      <dgm:spPr/>
    </dgm:pt>
    <dgm:pt modelId="{A6656F9E-0CE4-4A4E-A66C-192DBFA45B34}" type="pres">
      <dgm:prSet presAssocID="{111991C6-406F-4134-87DC-F158D07C46FD}" presName="composite" presStyleCnt="0"/>
      <dgm:spPr/>
    </dgm:pt>
    <dgm:pt modelId="{4119797D-300A-4F86-B2E8-4C4E3E5092B7}" type="pres">
      <dgm:prSet presAssocID="{111991C6-406F-4134-87DC-F158D07C46FD}" presName="parTx" presStyleLbl="alignNode1" presStyleIdx="1" presStyleCnt="3">
        <dgm:presLayoutVars>
          <dgm:chMax val="0"/>
          <dgm:chPref val="0"/>
          <dgm:bulletEnabled val="1"/>
        </dgm:presLayoutVars>
      </dgm:prSet>
      <dgm:spPr/>
    </dgm:pt>
    <dgm:pt modelId="{7B7B7ABF-006E-4616-A8A9-8A48E8AFED8D}" type="pres">
      <dgm:prSet presAssocID="{111991C6-406F-4134-87DC-F158D07C46FD}" presName="desTx" presStyleLbl="alignAccFollowNode1" presStyleIdx="1" presStyleCnt="3">
        <dgm:presLayoutVars>
          <dgm:bulletEnabled val="1"/>
        </dgm:presLayoutVars>
      </dgm:prSet>
      <dgm:spPr/>
    </dgm:pt>
    <dgm:pt modelId="{5A694030-CF6F-4D8D-B71B-C69CA0FAD276}" type="pres">
      <dgm:prSet presAssocID="{08E06211-CD4D-42EA-9480-B281593E6D9F}" presName="space" presStyleCnt="0"/>
      <dgm:spPr/>
    </dgm:pt>
    <dgm:pt modelId="{D839283B-F7C2-4A3E-B188-E3CE6E4C4A5E}" type="pres">
      <dgm:prSet presAssocID="{E142A718-C7F6-4DD7-BD97-74A8C9AA422D}" presName="composite" presStyleCnt="0"/>
      <dgm:spPr/>
    </dgm:pt>
    <dgm:pt modelId="{BA8F1327-9908-48CC-ACA0-41ACEF0EDF40}" type="pres">
      <dgm:prSet presAssocID="{E142A718-C7F6-4DD7-BD97-74A8C9AA422D}" presName="parTx" presStyleLbl="alignNode1" presStyleIdx="2" presStyleCnt="3">
        <dgm:presLayoutVars>
          <dgm:chMax val="0"/>
          <dgm:chPref val="0"/>
          <dgm:bulletEnabled val="1"/>
        </dgm:presLayoutVars>
      </dgm:prSet>
      <dgm:spPr/>
    </dgm:pt>
    <dgm:pt modelId="{B7B5FA20-F50B-4D7F-B3DE-7D96FDE417D6}" type="pres">
      <dgm:prSet presAssocID="{E142A718-C7F6-4DD7-BD97-74A8C9AA422D}" presName="desTx" presStyleLbl="alignAccFollowNode1" presStyleIdx="2" presStyleCnt="3">
        <dgm:presLayoutVars>
          <dgm:bulletEnabled val="1"/>
        </dgm:presLayoutVars>
      </dgm:prSet>
      <dgm:spPr/>
    </dgm:pt>
  </dgm:ptLst>
  <dgm:cxnLst>
    <dgm:cxn modelId="{9447DF0B-AA2C-49B5-95DF-F91EEBFA5F52}" type="presOf" srcId="{1C88CC91-6946-43D7-9E34-CFF648E34BF9}" destId="{2034A88E-2EA1-4656-859E-0A8D4C2B3F9F}" srcOrd="0" destOrd="0" presId="urn:microsoft.com/office/officeart/2005/8/layout/hList1"/>
    <dgm:cxn modelId="{514AC661-D907-458A-8899-C42E9307CE7A}" srcId="{E142A718-C7F6-4DD7-BD97-74A8C9AA422D}" destId="{479F20EF-CC1B-4E94-9D4A-CB0609FF4A9E}" srcOrd="0" destOrd="0" parTransId="{052DA33C-205A-4402-8F49-4036CC3D9EC3}" sibTransId="{BAE03667-93AF-4147-A613-16FED7EEC1BF}"/>
    <dgm:cxn modelId="{7C2B1143-CFB6-419D-8564-700D23CDA0EF}" srcId="{9077CCFB-0ED9-4E29-8E13-6583EB84A60B}" destId="{1C88CC91-6946-43D7-9E34-CFF648E34BF9}" srcOrd="0" destOrd="0" parTransId="{CE0057B1-4CCD-47A5-B4AE-2F9C09B16D2C}" sibTransId="{A90378E8-B7D3-46A7-B2FF-52B11EB2D32B}"/>
    <dgm:cxn modelId="{496CC366-AA07-451B-9ABD-4C7527BF6BE3}" srcId="{5E0300BB-75DC-4233-9B53-D026EDE0FB55}" destId="{9077CCFB-0ED9-4E29-8E13-6583EB84A60B}" srcOrd="0" destOrd="0" parTransId="{5F7E8CD7-293B-4AF7-A790-FC626619D002}" sibTransId="{8911367F-3E2A-4A79-A8AC-CFFE117749EF}"/>
    <dgm:cxn modelId="{52EBAD69-D553-45E9-BE84-3E8B66635D19}" type="presOf" srcId="{479F20EF-CC1B-4E94-9D4A-CB0609FF4A9E}" destId="{B7B5FA20-F50B-4D7F-B3DE-7D96FDE417D6}" srcOrd="0" destOrd="0" presId="urn:microsoft.com/office/officeart/2005/8/layout/hList1"/>
    <dgm:cxn modelId="{6E1A7053-6454-4F3E-B247-BDF5DE56570A}" srcId="{5E0300BB-75DC-4233-9B53-D026EDE0FB55}" destId="{111991C6-406F-4134-87DC-F158D07C46FD}" srcOrd="1" destOrd="0" parTransId="{E18D0774-A1BF-4CE3-8DC7-19CFDA94C89D}" sibTransId="{08E06211-CD4D-42EA-9480-B281593E6D9F}"/>
    <dgm:cxn modelId="{E0717E73-44B1-4F80-BD99-7A04B1075B8B}" type="presOf" srcId="{111991C6-406F-4134-87DC-F158D07C46FD}" destId="{4119797D-300A-4F86-B2E8-4C4E3E5092B7}" srcOrd="0" destOrd="0" presId="urn:microsoft.com/office/officeart/2005/8/layout/hList1"/>
    <dgm:cxn modelId="{6B920285-6C6A-4AC3-8A5A-B9DBF5ED962E}" srcId="{5E0300BB-75DC-4233-9B53-D026EDE0FB55}" destId="{E142A718-C7F6-4DD7-BD97-74A8C9AA422D}" srcOrd="2" destOrd="0" parTransId="{51432F35-851B-4A88-B21D-4BA187FE0C7F}" sibTransId="{9966E9C3-CAED-4571-8226-F34CDF4E3DD5}"/>
    <dgm:cxn modelId="{F19E6695-0BB2-443B-9B7B-A7C4BF05550F}" srcId="{111991C6-406F-4134-87DC-F158D07C46FD}" destId="{3C091107-AFC6-4508-A14B-8FF83D0CA9C2}" srcOrd="0" destOrd="0" parTransId="{559B5C51-F086-4B28-9711-D61A4B35F666}" sibTransId="{8DF47E9F-B30B-441B-A658-9B2878FC726A}"/>
    <dgm:cxn modelId="{911BEAA7-769C-461E-BBF0-D99AA2E7E6DD}" type="presOf" srcId="{3C091107-AFC6-4508-A14B-8FF83D0CA9C2}" destId="{7B7B7ABF-006E-4616-A8A9-8A48E8AFED8D}" srcOrd="0" destOrd="0" presId="urn:microsoft.com/office/officeart/2005/8/layout/hList1"/>
    <dgm:cxn modelId="{E4C607C0-5AB0-44F9-B37B-5D5B2237A742}" type="presOf" srcId="{E142A718-C7F6-4DD7-BD97-74A8C9AA422D}" destId="{BA8F1327-9908-48CC-ACA0-41ACEF0EDF40}" srcOrd="0" destOrd="0" presId="urn:microsoft.com/office/officeart/2005/8/layout/hList1"/>
    <dgm:cxn modelId="{CCDA63C8-6057-484C-BBCB-C68A698F5D0B}" type="presOf" srcId="{5E0300BB-75DC-4233-9B53-D026EDE0FB55}" destId="{8B8795EB-BBD8-48D1-8313-414F0DB728EF}" srcOrd="0" destOrd="0" presId="urn:microsoft.com/office/officeart/2005/8/layout/hList1"/>
    <dgm:cxn modelId="{E48E46F4-D030-4324-AB00-B82B813CFF39}" type="presOf" srcId="{9077CCFB-0ED9-4E29-8E13-6583EB84A60B}" destId="{4824614B-957E-4204-B7F6-EF90327F0DD0}" srcOrd="0" destOrd="0" presId="urn:microsoft.com/office/officeart/2005/8/layout/hList1"/>
    <dgm:cxn modelId="{F715779F-9615-424E-98E8-6ADCCF5D8F22}" type="presParOf" srcId="{8B8795EB-BBD8-48D1-8313-414F0DB728EF}" destId="{587A50BB-70E7-4894-9E0F-3E8495067203}" srcOrd="0" destOrd="0" presId="urn:microsoft.com/office/officeart/2005/8/layout/hList1"/>
    <dgm:cxn modelId="{09682C10-531C-421E-913D-ACBE17A73322}" type="presParOf" srcId="{587A50BB-70E7-4894-9E0F-3E8495067203}" destId="{4824614B-957E-4204-B7F6-EF90327F0DD0}" srcOrd="0" destOrd="0" presId="urn:microsoft.com/office/officeart/2005/8/layout/hList1"/>
    <dgm:cxn modelId="{F161B657-CFC1-44D0-AFC7-AA62A5B1C62F}" type="presParOf" srcId="{587A50BB-70E7-4894-9E0F-3E8495067203}" destId="{2034A88E-2EA1-4656-859E-0A8D4C2B3F9F}" srcOrd="1" destOrd="0" presId="urn:microsoft.com/office/officeart/2005/8/layout/hList1"/>
    <dgm:cxn modelId="{0E5F0B81-403F-4B4E-9BA8-BC51C9C1473C}" type="presParOf" srcId="{8B8795EB-BBD8-48D1-8313-414F0DB728EF}" destId="{15042D07-C55A-4BEA-BAF8-AA9F1DEFA49A}" srcOrd="1" destOrd="0" presId="urn:microsoft.com/office/officeart/2005/8/layout/hList1"/>
    <dgm:cxn modelId="{37A5CC97-AC85-43E7-BDBB-FC872C1C90F3}" type="presParOf" srcId="{8B8795EB-BBD8-48D1-8313-414F0DB728EF}" destId="{A6656F9E-0CE4-4A4E-A66C-192DBFA45B34}" srcOrd="2" destOrd="0" presId="urn:microsoft.com/office/officeart/2005/8/layout/hList1"/>
    <dgm:cxn modelId="{497FF267-8887-4F75-BDF1-16CD6A163AD4}" type="presParOf" srcId="{A6656F9E-0CE4-4A4E-A66C-192DBFA45B34}" destId="{4119797D-300A-4F86-B2E8-4C4E3E5092B7}" srcOrd="0" destOrd="0" presId="urn:microsoft.com/office/officeart/2005/8/layout/hList1"/>
    <dgm:cxn modelId="{A5DC4063-B6AC-4297-924D-B8D653611E05}" type="presParOf" srcId="{A6656F9E-0CE4-4A4E-A66C-192DBFA45B34}" destId="{7B7B7ABF-006E-4616-A8A9-8A48E8AFED8D}" srcOrd="1" destOrd="0" presId="urn:microsoft.com/office/officeart/2005/8/layout/hList1"/>
    <dgm:cxn modelId="{452B8E31-453F-4476-9BB8-5120BECA19D5}" type="presParOf" srcId="{8B8795EB-BBD8-48D1-8313-414F0DB728EF}" destId="{5A694030-CF6F-4D8D-B71B-C69CA0FAD276}" srcOrd="3" destOrd="0" presId="urn:microsoft.com/office/officeart/2005/8/layout/hList1"/>
    <dgm:cxn modelId="{668E3953-FD2A-454D-A03C-632AD6E8751B}" type="presParOf" srcId="{8B8795EB-BBD8-48D1-8313-414F0DB728EF}" destId="{D839283B-F7C2-4A3E-B188-E3CE6E4C4A5E}" srcOrd="4" destOrd="0" presId="urn:microsoft.com/office/officeart/2005/8/layout/hList1"/>
    <dgm:cxn modelId="{DAFCCC7D-D12D-413F-B8C6-BEEBE98D8BB3}" type="presParOf" srcId="{D839283B-F7C2-4A3E-B188-E3CE6E4C4A5E}" destId="{BA8F1327-9908-48CC-ACA0-41ACEF0EDF40}" srcOrd="0" destOrd="0" presId="urn:microsoft.com/office/officeart/2005/8/layout/hList1"/>
    <dgm:cxn modelId="{0B069AA5-8A01-4B36-89A3-3BE1A958EB51}" type="presParOf" srcId="{D839283B-F7C2-4A3E-B188-E3CE6E4C4A5E}" destId="{B7B5FA20-F50B-4D7F-B3DE-7D96FDE417D6}"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ACD5E-7495-41E9-AC31-8A46E72A1ECE}">
      <dsp:nvSpPr>
        <dsp:cNvPr id="0" name=""/>
        <dsp:cNvSpPr/>
      </dsp:nvSpPr>
      <dsp:spPr>
        <a:xfrm rot="16200000">
          <a:off x="-585824" y="588169"/>
          <a:ext cx="3477128" cy="2300789"/>
        </a:xfrm>
        <a:prstGeom prst="flowChartManualOperati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0" tIns="0" rIns="156892" bIns="0" numCol="1" spcCol="1270" anchor="t" anchorCtr="0">
          <a:noAutofit/>
        </a:bodyPr>
        <a:lstStyle/>
        <a:p>
          <a:pPr marL="0" lvl="0" indent="0" algn="l" defTabSz="1111250" rtl="0">
            <a:lnSpc>
              <a:spcPct val="90000"/>
            </a:lnSpc>
            <a:spcBef>
              <a:spcPct val="0"/>
            </a:spcBef>
            <a:spcAft>
              <a:spcPct val="35000"/>
            </a:spcAft>
            <a:buNone/>
          </a:pPr>
          <a:r>
            <a:rPr lang="en-US" sz="2500" kern="1200" dirty="0">
              <a:latin typeface="Helvetica"/>
              <a:cs typeface="Helvetica"/>
            </a:rPr>
            <a:t> Race</a:t>
          </a:r>
        </a:p>
        <a:p>
          <a:pPr marL="228600" lvl="1" indent="-228600" algn="l" defTabSz="889000" rtl="0">
            <a:lnSpc>
              <a:spcPct val="90000"/>
            </a:lnSpc>
            <a:spcBef>
              <a:spcPct val="0"/>
            </a:spcBef>
            <a:spcAft>
              <a:spcPct val="15000"/>
            </a:spcAft>
            <a:buChar char="•"/>
          </a:pPr>
          <a:r>
            <a:rPr lang="en-US" sz="2000" kern="1200" dirty="0">
              <a:latin typeface="Helvetica"/>
              <a:cs typeface="Helvetica"/>
            </a:rPr>
            <a:t> 67% White</a:t>
          </a:r>
        </a:p>
        <a:p>
          <a:pPr marL="228600" lvl="1" indent="-228600" algn="l" defTabSz="889000" rtl="0">
            <a:lnSpc>
              <a:spcPct val="90000"/>
            </a:lnSpc>
            <a:spcBef>
              <a:spcPct val="0"/>
            </a:spcBef>
            <a:spcAft>
              <a:spcPct val="15000"/>
            </a:spcAft>
            <a:buChar char="•"/>
          </a:pPr>
          <a:r>
            <a:rPr lang="en-US" sz="2000" kern="1200" dirty="0">
              <a:latin typeface="Helvetica"/>
              <a:cs typeface="Helvetica"/>
            </a:rPr>
            <a:t> </a:t>
          </a:r>
          <a:r>
            <a:rPr lang="en-US" sz="2000" b="0" kern="1200" dirty="0">
              <a:latin typeface="Helvetica"/>
              <a:cs typeface="Helvetica"/>
            </a:rPr>
            <a:t>17% African American</a:t>
          </a:r>
        </a:p>
      </dsp:txBody>
      <dsp:txXfrm rot="5400000">
        <a:off x="2346" y="695425"/>
        <a:ext cx="2300789" cy="2086276"/>
      </dsp:txXfrm>
    </dsp:sp>
    <dsp:sp modelId="{CA82EE67-CAA7-4007-ACD4-FE8F6708E77C}">
      <dsp:nvSpPr>
        <dsp:cNvPr id="0" name=""/>
        <dsp:cNvSpPr/>
      </dsp:nvSpPr>
      <dsp:spPr>
        <a:xfrm rot="16200000">
          <a:off x="1887524" y="588169"/>
          <a:ext cx="3477128" cy="2300789"/>
        </a:xfrm>
        <a:prstGeom prst="flowChartManualOperation">
          <a:avLst/>
        </a:prstGeom>
        <a:solidFill>
          <a:schemeClr val="accent1">
            <a:shade val="80000"/>
            <a:hueOff val="252544"/>
            <a:satOff val="-23203"/>
            <a:lumOff val="12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0" tIns="0" rIns="156892" bIns="0" numCol="1" spcCol="1270" anchor="t" anchorCtr="0">
          <a:noAutofit/>
        </a:bodyPr>
        <a:lstStyle/>
        <a:p>
          <a:pPr marL="0" lvl="0" indent="0" algn="l" defTabSz="1111250" rtl="0">
            <a:lnSpc>
              <a:spcPct val="90000"/>
            </a:lnSpc>
            <a:spcBef>
              <a:spcPct val="0"/>
            </a:spcBef>
            <a:spcAft>
              <a:spcPct val="35000"/>
            </a:spcAft>
            <a:buNone/>
          </a:pPr>
          <a:r>
            <a:rPr lang="en-US" sz="2500" kern="1200" dirty="0">
              <a:latin typeface="Helvetica"/>
              <a:cs typeface="Helvetica"/>
            </a:rPr>
            <a:t> Age</a:t>
          </a:r>
        </a:p>
        <a:p>
          <a:pPr marL="228600" lvl="1" indent="-228600" algn="l" defTabSz="889000" rtl="0">
            <a:lnSpc>
              <a:spcPct val="90000"/>
            </a:lnSpc>
            <a:spcBef>
              <a:spcPct val="0"/>
            </a:spcBef>
            <a:spcAft>
              <a:spcPct val="15000"/>
            </a:spcAft>
            <a:buChar char="•"/>
          </a:pPr>
          <a:r>
            <a:rPr lang="en-US" sz="2000" kern="1200" dirty="0">
              <a:latin typeface="Helvetica"/>
              <a:cs typeface="Helvetica"/>
            </a:rPr>
            <a:t> Average Age: 36</a:t>
          </a:r>
        </a:p>
        <a:p>
          <a:pPr marL="228600" lvl="1" indent="-228600" algn="l" defTabSz="889000" rtl="0">
            <a:lnSpc>
              <a:spcPct val="90000"/>
            </a:lnSpc>
            <a:spcBef>
              <a:spcPct val="0"/>
            </a:spcBef>
            <a:spcAft>
              <a:spcPct val="15000"/>
            </a:spcAft>
            <a:buChar char="•"/>
          </a:pPr>
          <a:r>
            <a:rPr lang="en-US" sz="2000" kern="1200" dirty="0">
              <a:latin typeface="Helvetica"/>
              <a:cs typeface="Helvetica"/>
            </a:rPr>
            <a:t> Half of the clients fall between the ages 27- 47</a:t>
          </a:r>
        </a:p>
      </dsp:txBody>
      <dsp:txXfrm rot="5400000">
        <a:off x="2475694" y="695425"/>
        <a:ext cx="2300789" cy="2086276"/>
      </dsp:txXfrm>
    </dsp:sp>
    <dsp:sp modelId="{FDBE0112-B899-4BF7-9836-1DF5E7BF1C9E}">
      <dsp:nvSpPr>
        <dsp:cNvPr id="0" name=""/>
        <dsp:cNvSpPr/>
      </dsp:nvSpPr>
      <dsp:spPr>
        <a:xfrm rot="16200000">
          <a:off x="4360873" y="588169"/>
          <a:ext cx="3477128" cy="2300789"/>
        </a:xfrm>
        <a:prstGeom prst="flowChartManualOperation">
          <a:avLst/>
        </a:prstGeom>
        <a:solidFill>
          <a:schemeClr val="accent1">
            <a:shade val="80000"/>
            <a:hueOff val="505089"/>
            <a:satOff val="-46406"/>
            <a:lumOff val="257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0" tIns="0" rIns="156892" bIns="0" numCol="1" spcCol="1270" anchor="t" anchorCtr="0">
          <a:noAutofit/>
        </a:bodyPr>
        <a:lstStyle/>
        <a:p>
          <a:pPr marL="0" lvl="0" indent="0" algn="l" defTabSz="1111250" rtl="0">
            <a:lnSpc>
              <a:spcPct val="90000"/>
            </a:lnSpc>
            <a:spcBef>
              <a:spcPct val="0"/>
            </a:spcBef>
            <a:spcAft>
              <a:spcPct val="35000"/>
            </a:spcAft>
            <a:buNone/>
          </a:pPr>
          <a:r>
            <a:rPr lang="en-US" sz="2500" kern="1200" dirty="0">
              <a:latin typeface="Helvetica"/>
              <a:cs typeface="Helvetica"/>
            </a:rPr>
            <a:t> Education</a:t>
          </a:r>
        </a:p>
        <a:p>
          <a:pPr marL="228600" lvl="1" indent="-228600" algn="l" defTabSz="889000" rtl="0">
            <a:lnSpc>
              <a:spcPct val="90000"/>
            </a:lnSpc>
            <a:spcBef>
              <a:spcPct val="0"/>
            </a:spcBef>
            <a:spcAft>
              <a:spcPct val="15000"/>
            </a:spcAft>
            <a:buChar char="•"/>
          </a:pPr>
          <a:r>
            <a:rPr lang="en-US" sz="2000" kern="1200" dirty="0">
              <a:latin typeface="Helvetica"/>
              <a:cs typeface="Helvetica"/>
            </a:rPr>
            <a:t> Half of the clients have graduated from high school</a:t>
          </a:r>
        </a:p>
      </dsp:txBody>
      <dsp:txXfrm rot="5400000">
        <a:off x="4949043" y="695425"/>
        <a:ext cx="2300789" cy="2086276"/>
      </dsp:txXfrm>
    </dsp:sp>
    <dsp:sp modelId="{C2130CA9-25B8-4190-A2C3-B3BA9107E44E}">
      <dsp:nvSpPr>
        <dsp:cNvPr id="0" name=""/>
        <dsp:cNvSpPr/>
      </dsp:nvSpPr>
      <dsp:spPr>
        <a:xfrm rot="16200000">
          <a:off x="6834222" y="588169"/>
          <a:ext cx="3477128" cy="2300789"/>
        </a:xfrm>
        <a:prstGeom prst="flowChartManualOperation">
          <a:avLst/>
        </a:prstGeom>
        <a:solidFill>
          <a:schemeClr val="accent1">
            <a:shade val="80000"/>
            <a:hueOff val="757633"/>
            <a:satOff val="-69609"/>
            <a:lumOff val="386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0" tIns="0" rIns="156892" bIns="0" numCol="1" spcCol="1270" anchor="t" anchorCtr="0">
          <a:noAutofit/>
        </a:bodyPr>
        <a:lstStyle/>
        <a:p>
          <a:pPr marL="0" lvl="0" indent="0" algn="l" defTabSz="1111250" rtl="0">
            <a:lnSpc>
              <a:spcPct val="90000"/>
            </a:lnSpc>
            <a:spcBef>
              <a:spcPct val="0"/>
            </a:spcBef>
            <a:spcAft>
              <a:spcPct val="35000"/>
            </a:spcAft>
            <a:buNone/>
          </a:pPr>
          <a:r>
            <a:rPr lang="en-US" sz="2500" kern="1200" dirty="0">
              <a:latin typeface="Helvetica"/>
              <a:cs typeface="Helvetica"/>
            </a:rPr>
            <a:t>Marital status</a:t>
          </a:r>
        </a:p>
        <a:p>
          <a:pPr marL="228600" lvl="1" indent="-228600" algn="l" defTabSz="889000" rtl="0">
            <a:lnSpc>
              <a:spcPct val="90000"/>
            </a:lnSpc>
            <a:spcBef>
              <a:spcPct val="0"/>
            </a:spcBef>
            <a:spcAft>
              <a:spcPct val="15000"/>
            </a:spcAft>
            <a:buChar char="•"/>
          </a:pPr>
          <a:r>
            <a:rPr lang="en-US" sz="2000" kern="1200" dirty="0">
              <a:latin typeface="Helvetica"/>
              <a:cs typeface="Helvetica"/>
            </a:rPr>
            <a:t>65% Single</a:t>
          </a:r>
        </a:p>
        <a:p>
          <a:pPr marL="228600" lvl="1" indent="-228600" algn="l" defTabSz="889000" rtl="0">
            <a:lnSpc>
              <a:spcPct val="90000"/>
            </a:lnSpc>
            <a:spcBef>
              <a:spcPct val="0"/>
            </a:spcBef>
            <a:spcAft>
              <a:spcPct val="15000"/>
            </a:spcAft>
            <a:buChar char="•"/>
          </a:pPr>
          <a:r>
            <a:rPr lang="en-US" sz="2000" kern="1200" dirty="0">
              <a:latin typeface="Helvetica"/>
              <a:cs typeface="Helvetica"/>
            </a:rPr>
            <a:t>13% Married</a:t>
          </a:r>
        </a:p>
        <a:p>
          <a:pPr marL="228600" lvl="1" indent="-228600" algn="l" defTabSz="889000" rtl="0">
            <a:lnSpc>
              <a:spcPct val="90000"/>
            </a:lnSpc>
            <a:spcBef>
              <a:spcPct val="0"/>
            </a:spcBef>
            <a:spcAft>
              <a:spcPct val="15000"/>
            </a:spcAft>
            <a:buChar char="•"/>
          </a:pPr>
          <a:r>
            <a:rPr lang="en-US" sz="2000" kern="1200" dirty="0">
              <a:latin typeface="Helvetica"/>
              <a:cs typeface="Helvetica"/>
            </a:rPr>
            <a:t>21% Divorced /Separated</a:t>
          </a:r>
        </a:p>
      </dsp:txBody>
      <dsp:txXfrm rot="5400000">
        <a:off x="7422392" y="695425"/>
        <a:ext cx="2300789" cy="20862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D1B301-5876-4AFF-9EA5-97C78FAFE067}">
      <dsp:nvSpPr>
        <dsp:cNvPr id="0" name=""/>
        <dsp:cNvSpPr/>
      </dsp:nvSpPr>
      <dsp:spPr>
        <a:xfrm>
          <a:off x="1885" y="167258"/>
          <a:ext cx="2913747" cy="1165498"/>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Arial" panose="020B0604020202020204"/>
            </a:rPr>
            <a:t> Labor Force Participation</a:t>
          </a:r>
          <a:endParaRPr lang="en-US" sz="2100" kern="1200" dirty="0"/>
        </a:p>
      </dsp:txBody>
      <dsp:txXfrm>
        <a:off x="584634" y="167258"/>
        <a:ext cx="1748249" cy="1165498"/>
      </dsp:txXfrm>
    </dsp:sp>
    <dsp:sp modelId="{7322E550-681D-4D4A-B5B9-B10559DA9560}">
      <dsp:nvSpPr>
        <dsp:cNvPr id="0" name=""/>
        <dsp:cNvSpPr/>
      </dsp:nvSpPr>
      <dsp:spPr>
        <a:xfrm>
          <a:off x="2536845" y="266326"/>
          <a:ext cx="2418410" cy="967364"/>
        </a:xfrm>
        <a:prstGeom prst="chevron">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Arial" panose="020B0604020202020204"/>
            </a:rPr>
            <a:t>  Clients that are employed or trying to find employment</a:t>
          </a:r>
          <a:endParaRPr lang="en-US" sz="1700" kern="1200" dirty="0"/>
        </a:p>
      </dsp:txBody>
      <dsp:txXfrm>
        <a:off x="3020527" y="266326"/>
        <a:ext cx="1451046" cy="967364"/>
      </dsp:txXfrm>
    </dsp:sp>
    <dsp:sp modelId="{43468BE7-6B77-4021-B50B-BA04105BB310}">
      <dsp:nvSpPr>
        <dsp:cNvPr id="0" name=""/>
        <dsp:cNvSpPr/>
      </dsp:nvSpPr>
      <dsp:spPr>
        <a:xfrm>
          <a:off x="4616678" y="266326"/>
          <a:ext cx="2418410" cy="967364"/>
        </a:xfrm>
        <a:prstGeom prst="chevron">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Arial" panose="020B0604020202020204"/>
            </a:rPr>
            <a:t> Have higher odds of completing treatment</a:t>
          </a:r>
          <a:endParaRPr lang="en-US" sz="1700" kern="1200" dirty="0"/>
        </a:p>
      </dsp:txBody>
      <dsp:txXfrm>
        <a:off x="5100360" y="266326"/>
        <a:ext cx="1451046" cy="967364"/>
      </dsp:txXfrm>
    </dsp:sp>
    <dsp:sp modelId="{FE88FDA5-D516-45E0-8608-1E4CB82334EA}">
      <dsp:nvSpPr>
        <dsp:cNvPr id="0" name=""/>
        <dsp:cNvSpPr/>
      </dsp:nvSpPr>
      <dsp:spPr>
        <a:xfrm>
          <a:off x="1885" y="1495927"/>
          <a:ext cx="2913747" cy="1165498"/>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Arial" panose="020B0604020202020204"/>
            </a:rPr>
            <a:t>  Institutional /Community Treatment Referal</a:t>
          </a:r>
          <a:endParaRPr lang="en-US" sz="2100" kern="1200" dirty="0"/>
        </a:p>
      </dsp:txBody>
      <dsp:txXfrm>
        <a:off x="584634" y="1495927"/>
        <a:ext cx="1748249" cy="1165498"/>
      </dsp:txXfrm>
    </dsp:sp>
    <dsp:sp modelId="{2838F94B-A28E-42D2-AEB3-FCD71D2ECFFC}">
      <dsp:nvSpPr>
        <dsp:cNvPr id="0" name=""/>
        <dsp:cNvSpPr/>
      </dsp:nvSpPr>
      <dsp:spPr>
        <a:xfrm>
          <a:off x="2536845" y="1594994"/>
          <a:ext cx="2418410" cy="967364"/>
        </a:xfrm>
        <a:prstGeom prst="chevron">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Arial" panose="020B0604020202020204"/>
            </a:rPr>
            <a:t> Clients that are referred by communities or institutions</a:t>
          </a:r>
          <a:endParaRPr lang="en-US" sz="1700" kern="1200" dirty="0"/>
        </a:p>
      </dsp:txBody>
      <dsp:txXfrm>
        <a:off x="3020527" y="1594994"/>
        <a:ext cx="1451046" cy="967364"/>
      </dsp:txXfrm>
    </dsp:sp>
    <dsp:sp modelId="{D8EA5841-3A2B-4B60-9007-5BE0706A83BE}">
      <dsp:nvSpPr>
        <dsp:cNvPr id="0" name=""/>
        <dsp:cNvSpPr/>
      </dsp:nvSpPr>
      <dsp:spPr>
        <a:xfrm>
          <a:off x="4616678" y="1594994"/>
          <a:ext cx="2418410" cy="967364"/>
        </a:xfrm>
        <a:prstGeom prst="chevron">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Arial" panose="020B0604020202020204"/>
            </a:rPr>
            <a:t> Have</a:t>
          </a:r>
          <a:r>
            <a:rPr lang="en-US" sz="1700" kern="1200" dirty="0"/>
            <a:t> higher odds of</a:t>
          </a:r>
          <a:r>
            <a:rPr lang="en-US" sz="1700" kern="1200" dirty="0">
              <a:latin typeface="Arial" panose="020B0604020202020204"/>
            </a:rPr>
            <a:t> </a:t>
          </a:r>
          <a:r>
            <a:rPr lang="en-US" sz="1700" kern="1200" dirty="0"/>
            <a:t> completing </a:t>
          </a:r>
          <a:r>
            <a:rPr lang="en-US" sz="1700" kern="1200" dirty="0">
              <a:latin typeface="Arial" panose="020B0604020202020204"/>
            </a:rPr>
            <a:t>treatment</a:t>
          </a:r>
          <a:endParaRPr lang="en-US" sz="1700" kern="1200" dirty="0"/>
        </a:p>
      </dsp:txBody>
      <dsp:txXfrm>
        <a:off x="5100360" y="1594994"/>
        <a:ext cx="1451046" cy="9673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D1B301-5876-4AFF-9EA5-97C78FAFE067}">
      <dsp:nvSpPr>
        <dsp:cNvPr id="0" name=""/>
        <dsp:cNvSpPr/>
      </dsp:nvSpPr>
      <dsp:spPr>
        <a:xfrm>
          <a:off x="1885" y="167258"/>
          <a:ext cx="2913747" cy="116549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t> </a:t>
          </a:r>
          <a:r>
            <a:rPr lang="en-US" sz="2300" kern="1200" dirty="0">
              <a:latin typeface="Arial" panose="020B0604020202020204"/>
            </a:rPr>
            <a:t>Independent Living</a:t>
          </a:r>
          <a:endParaRPr lang="en-US" sz="2300" kern="1200" dirty="0"/>
        </a:p>
      </dsp:txBody>
      <dsp:txXfrm>
        <a:off x="584634" y="167258"/>
        <a:ext cx="1748249" cy="1165498"/>
      </dsp:txXfrm>
    </dsp:sp>
    <dsp:sp modelId="{74CB238D-CB7E-42E9-8ACF-ED036C3D40E4}">
      <dsp:nvSpPr>
        <dsp:cNvPr id="0" name=""/>
        <dsp:cNvSpPr/>
      </dsp:nvSpPr>
      <dsp:spPr>
        <a:xfrm>
          <a:off x="2536845" y="266326"/>
          <a:ext cx="2418410" cy="967364"/>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rtl="0">
            <a:lnSpc>
              <a:spcPct val="90000"/>
            </a:lnSpc>
            <a:spcBef>
              <a:spcPct val="0"/>
            </a:spcBef>
            <a:spcAft>
              <a:spcPct val="35000"/>
            </a:spcAft>
            <a:buNone/>
          </a:pPr>
          <a:r>
            <a:rPr lang="en-US" sz="1700" kern="1200" dirty="0"/>
            <a:t>  Clients that don't have a supervised living situation</a:t>
          </a:r>
        </a:p>
      </dsp:txBody>
      <dsp:txXfrm>
        <a:off x="3020527" y="266326"/>
        <a:ext cx="1451046" cy="967364"/>
      </dsp:txXfrm>
    </dsp:sp>
    <dsp:sp modelId="{43468BE7-6B77-4021-B50B-BA04105BB310}">
      <dsp:nvSpPr>
        <dsp:cNvPr id="0" name=""/>
        <dsp:cNvSpPr/>
      </dsp:nvSpPr>
      <dsp:spPr>
        <a:xfrm>
          <a:off x="4616678" y="266326"/>
          <a:ext cx="2418410" cy="967364"/>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rtl="0">
            <a:lnSpc>
              <a:spcPct val="90000"/>
            </a:lnSpc>
            <a:spcBef>
              <a:spcPct val="0"/>
            </a:spcBef>
            <a:spcAft>
              <a:spcPct val="35000"/>
            </a:spcAft>
            <a:buNone/>
          </a:pPr>
          <a:r>
            <a:rPr lang="en-US" sz="1700" kern="1200" dirty="0"/>
            <a:t> </a:t>
          </a:r>
          <a:r>
            <a:rPr lang="en-US" sz="1700" kern="1200" dirty="0">
              <a:latin typeface="Arial" panose="020B0604020202020204"/>
            </a:rPr>
            <a:t>Have lower </a:t>
          </a:r>
          <a:r>
            <a:rPr lang="en-US" sz="1700" kern="1200" dirty="0"/>
            <a:t>odds</a:t>
          </a:r>
          <a:r>
            <a:rPr lang="en-US" sz="1700" kern="1200" dirty="0">
              <a:latin typeface="Arial" panose="020B0604020202020204"/>
            </a:rPr>
            <a:t> </a:t>
          </a:r>
          <a:r>
            <a:rPr lang="en-US" sz="1700" kern="1200" dirty="0"/>
            <a:t>of</a:t>
          </a:r>
          <a:r>
            <a:rPr lang="en-US" sz="1700" kern="1200" dirty="0">
              <a:latin typeface="Arial" panose="020B0604020202020204"/>
            </a:rPr>
            <a:t> </a:t>
          </a:r>
          <a:r>
            <a:rPr lang="en-US" sz="1700" kern="1200" dirty="0"/>
            <a:t>completing treatment</a:t>
          </a:r>
        </a:p>
      </dsp:txBody>
      <dsp:txXfrm>
        <a:off x="5100360" y="266326"/>
        <a:ext cx="1451046" cy="967364"/>
      </dsp:txXfrm>
    </dsp:sp>
    <dsp:sp modelId="{FE88FDA5-D516-45E0-8608-1E4CB82334EA}">
      <dsp:nvSpPr>
        <dsp:cNvPr id="0" name=""/>
        <dsp:cNvSpPr/>
      </dsp:nvSpPr>
      <dsp:spPr>
        <a:xfrm>
          <a:off x="1885" y="1495927"/>
          <a:ext cx="2913747" cy="116549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t>  </a:t>
          </a:r>
          <a:r>
            <a:rPr lang="en-US" sz="2300" kern="1200" dirty="0">
              <a:latin typeface="Arial" panose="020B0604020202020204"/>
            </a:rPr>
            <a:t>Drug Dependency</a:t>
          </a:r>
          <a:endParaRPr lang="en-US" sz="2300" kern="1200" dirty="0"/>
        </a:p>
      </dsp:txBody>
      <dsp:txXfrm>
        <a:off x="584634" y="1495927"/>
        <a:ext cx="1748249" cy="1165498"/>
      </dsp:txXfrm>
    </dsp:sp>
    <dsp:sp modelId="{2838F94B-A28E-42D2-AEB3-FCD71D2ECFFC}">
      <dsp:nvSpPr>
        <dsp:cNvPr id="0" name=""/>
        <dsp:cNvSpPr/>
      </dsp:nvSpPr>
      <dsp:spPr>
        <a:xfrm>
          <a:off x="2536845" y="1594994"/>
          <a:ext cx="2418410" cy="967364"/>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rtl="0">
            <a:lnSpc>
              <a:spcPct val="90000"/>
            </a:lnSpc>
            <a:spcBef>
              <a:spcPct val="0"/>
            </a:spcBef>
            <a:spcAft>
              <a:spcPct val="35000"/>
            </a:spcAft>
            <a:buNone/>
          </a:pPr>
          <a:r>
            <a:rPr lang="en-US" sz="1700" kern="1200" dirty="0"/>
            <a:t> </a:t>
          </a:r>
          <a:r>
            <a:rPr lang="en-US" sz="1700" kern="1200" dirty="0">
              <a:latin typeface="Arial" panose="020B0604020202020204"/>
            </a:rPr>
            <a:t>Clients </a:t>
          </a:r>
          <a:r>
            <a:rPr lang="en-US" sz="1700" kern="1200" dirty="0"/>
            <a:t>diagnosed with a drug dependency</a:t>
          </a:r>
        </a:p>
      </dsp:txBody>
      <dsp:txXfrm>
        <a:off x="3020527" y="1594994"/>
        <a:ext cx="1451046" cy="967364"/>
      </dsp:txXfrm>
    </dsp:sp>
    <dsp:sp modelId="{D8EA5841-3A2B-4B60-9007-5BE0706A83BE}">
      <dsp:nvSpPr>
        <dsp:cNvPr id="0" name=""/>
        <dsp:cNvSpPr/>
      </dsp:nvSpPr>
      <dsp:spPr>
        <a:xfrm>
          <a:off x="4616678" y="1594994"/>
          <a:ext cx="2418410" cy="967364"/>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 Have </a:t>
          </a:r>
          <a:r>
            <a:rPr lang="en-US" sz="1700" kern="1200" dirty="0">
              <a:latin typeface="Arial" panose="020B0604020202020204"/>
            </a:rPr>
            <a:t>lower</a:t>
          </a:r>
          <a:r>
            <a:rPr lang="en-US" sz="1700" kern="1200" dirty="0"/>
            <a:t> odds of  completing treatment</a:t>
          </a:r>
        </a:p>
      </dsp:txBody>
      <dsp:txXfrm>
        <a:off x="5100360" y="1594994"/>
        <a:ext cx="1451046" cy="9673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4614B-957E-4204-B7F6-EF90327F0DD0}">
      <dsp:nvSpPr>
        <dsp:cNvPr id="0" name=""/>
        <dsp:cNvSpPr/>
      </dsp:nvSpPr>
      <dsp:spPr>
        <a:xfrm>
          <a:off x="1670" y="964653"/>
          <a:ext cx="1628383" cy="625389"/>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panose="020B0604020202020204"/>
            </a:rPr>
            <a:t> School / Educational Referral</a:t>
          </a:r>
          <a:endParaRPr lang="en-US" sz="1300" kern="1200"/>
        </a:p>
      </dsp:txBody>
      <dsp:txXfrm>
        <a:off x="1670" y="964653"/>
        <a:ext cx="1628383" cy="625389"/>
      </dsp:txXfrm>
    </dsp:sp>
    <dsp:sp modelId="{2034A88E-2EA1-4656-859E-0A8D4C2B3F9F}">
      <dsp:nvSpPr>
        <dsp:cNvPr id="0" name=""/>
        <dsp:cNvSpPr/>
      </dsp:nvSpPr>
      <dsp:spPr>
        <a:xfrm>
          <a:off x="1670" y="1590042"/>
          <a:ext cx="1628383" cy="1739643"/>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Arial" panose="020B0604020202020204"/>
            </a:rPr>
            <a:t> Being referred by a school or educational institution reduced racial disparities for treatment completion</a:t>
          </a:r>
          <a:endParaRPr lang="en-US" sz="1300" kern="1200"/>
        </a:p>
      </dsp:txBody>
      <dsp:txXfrm>
        <a:off x="1670" y="1590042"/>
        <a:ext cx="1628383" cy="1739643"/>
      </dsp:txXfrm>
    </dsp:sp>
    <dsp:sp modelId="{63DF0716-A4F7-404E-B168-049B1DF49C76}">
      <dsp:nvSpPr>
        <dsp:cNvPr id="0" name=""/>
        <dsp:cNvSpPr/>
      </dsp:nvSpPr>
      <dsp:spPr>
        <a:xfrm>
          <a:off x="1858027" y="964653"/>
          <a:ext cx="1628383" cy="625389"/>
        </a:xfrm>
        <a:prstGeom prst="rect">
          <a:avLst/>
        </a:prstGeom>
        <a:solidFill>
          <a:schemeClr val="accent3">
            <a:shade val="80000"/>
            <a:hueOff val="-405955"/>
            <a:satOff val="-43958"/>
            <a:lumOff val="21641"/>
            <a:alphaOff val="0"/>
          </a:schemeClr>
        </a:solidFill>
        <a:ln w="12700" cap="flat" cmpd="sng" algn="ctr">
          <a:solidFill>
            <a:schemeClr val="accent3">
              <a:shade val="80000"/>
              <a:hueOff val="-405955"/>
              <a:satOff val="-43958"/>
              <a:lumOff val="216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Arial" panose="020B0604020202020204"/>
            </a:rPr>
            <a:t> Services Received</a:t>
          </a:r>
          <a:endParaRPr lang="en-US" sz="1300" kern="1200" dirty="0"/>
        </a:p>
      </dsp:txBody>
      <dsp:txXfrm>
        <a:off x="1858027" y="964653"/>
        <a:ext cx="1628383" cy="625389"/>
      </dsp:txXfrm>
    </dsp:sp>
    <dsp:sp modelId="{3DBA003C-EE1B-44B2-ACBB-3A96BEB4195D}">
      <dsp:nvSpPr>
        <dsp:cNvPr id="0" name=""/>
        <dsp:cNvSpPr/>
      </dsp:nvSpPr>
      <dsp:spPr>
        <a:xfrm>
          <a:off x="1858027" y="1590042"/>
          <a:ext cx="1628383" cy="1739643"/>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Arial" panose="020B0604020202020204"/>
            </a:rPr>
            <a:t> Different services such as ambulatory, 24-hour detoxes, long term stays reduced racial disparities for treatment completion</a:t>
          </a:r>
          <a:endParaRPr lang="en-US" sz="1300" kern="1200"/>
        </a:p>
      </dsp:txBody>
      <dsp:txXfrm>
        <a:off x="1858027" y="1590042"/>
        <a:ext cx="1628383" cy="1739643"/>
      </dsp:txXfrm>
    </dsp:sp>
    <dsp:sp modelId="{8777648D-D7EC-4514-A77B-3A769DCE1B88}">
      <dsp:nvSpPr>
        <dsp:cNvPr id="0" name=""/>
        <dsp:cNvSpPr/>
      </dsp:nvSpPr>
      <dsp:spPr>
        <a:xfrm>
          <a:off x="3714384" y="964653"/>
          <a:ext cx="1628383" cy="625389"/>
        </a:xfrm>
        <a:prstGeom prst="rect">
          <a:avLst/>
        </a:prstGeom>
        <a:solidFill>
          <a:schemeClr val="accent3">
            <a:shade val="80000"/>
            <a:hueOff val="-811910"/>
            <a:satOff val="-87915"/>
            <a:lumOff val="43282"/>
            <a:alphaOff val="0"/>
          </a:schemeClr>
        </a:solidFill>
        <a:ln w="12700" cap="flat" cmpd="sng" algn="ctr">
          <a:solidFill>
            <a:schemeClr val="accent3">
              <a:shade val="80000"/>
              <a:hueOff val="-811910"/>
              <a:satOff val="-87915"/>
              <a:lumOff val="432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panose="020B0604020202020204"/>
            </a:rPr>
            <a:t> Employment</a:t>
          </a:r>
          <a:endParaRPr lang="en-US" sz="1300" kern="1200"/>
        </a:p>
      </dsp:txBody>
      <dsp:txXfrm>
        <a:off x="3714384" y="964653"/>
        <a:ext cx="1628383" cy="625389"/>
      </dsp:txXfrm>
    </dsp:sp>
    <dsp:sp modelId="{7D243505-BE74-41A6-8EA4-BFDD28468DC2}">
      <dsp:nvSpPr>
        <dsp:cNvPr id="0" name=""/>
        <dsp:cNvSpPr/>
      </dsp:nvSpPr>
      <dsp:spPr>
        <a:xfrm>
          <a:off x="3714384" y="1590042"/>
          <a:ext cx="1628383" cy="1739643"/>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latin typeface="Arial" panose="020B0604020202020204"/>
            </a:rPr>
            <a:t> Being employed full time or part time reduced racial disparities for treatment completion</a:t>
          </a:r>
          <a:endParaRPr lang="en-US" sz="1300" kern="1200"/>
        </a:p>
      </dsp:txBody>
      <dsp:txXfrm>
        <a:off x="3714384" y="1590042"/>
        <a:ext cx="1628383" cy="17396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4614B-957E-4204-B7F6-EF90327F0DD0}">
      <dsp:nvSpPr>
        <dsp:cNvPr id="0" name=""/>
        <dsp:cNvSpPr/>
      </dsp:nvSpPr>
      <dsp:spPr>
        <a:xfrm>
          <a:off x="1666" y="1036800"/>
          <a:ext cx="1625203" cy="488065"/>
        </a:xfrm>
        <a:prstGeom prst="rect">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panose="020B0604020202020204"/>
            </a:rPr>
            <a:t> Substance Induced Disorder</a:t>
          </a:r>
          <a:endParaRPr lang="en-US" sz="1400" kern="1200"/>
        </a:p>
      </dsp:txBody>
      <dsp:txXfrm>
        <a:off x="1666" y="1036800"/>
        <a:ext cx="1625203" cy="488065"/>
      </dsp:txXfrm>
    </dsp:sp>
    <dsp:sp modelId="{2034A88E-2EA1-4656-859E-0A8D4C2B3F9F}">
      <dsp:nvSpPr>
        <dsp:cNvPr id="0" name=""/>
        <dsp:cNvSpPr/>
      </dsp:nvSpPr>
      <dsp:spPr>
        <a:xfrm>
          <a:off x="1666" y="1524865"/>
          <a:ext cx="1625203" cy="16909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latin typeface="Arial" panose="020B0604020202020204"/>
            </a:rPr>
            <a:t> Diagnosed substance induced disorders increase racial disparities for treatment completion </a:t>
          </a:r>
        </a:p>
      </dsp:txBody>
      <dsp:txXfrm>
        <a:off x="1666" y="1524865"/>
        <a:ext cx="1625203" cy="1690920"/>
      </dsp:txXfrm>
    </dsp:sp>
    <dsp:sp modelId="{4119797D-300A-4F86-B2E8-4C4E3E5092B7}">
      <dsp:nvSpPr>
        <dsp:cNvPr id="0" name=""/>
        <dsp:cNvSpPr/>
      </dsp:nvSpPr>
      <dsp:spPr>
        <a:xfrm>
          <a:off x="1854398" y="1036800"/>
          <a:ext cx="1625203" cy="488065"/>
        </a:xfrm>
        <a:prstGeom prst="rect">
          <a:avLst/>
        </a:prstGeom>
        <a:solidFill>
          <a:schemeClr val="accent2">
            <a:shade val="80000"/>
            <a:hueOff val="241958"/>
            <a:satOff val="-21244"/>
            <a:lumOff val="17431"/>
            <a:alphaOff val="0"/>
          </a:schemeClr>
        </a:solidFill>
        <a:ln w="12700" cap="flat" cmpd="sng" algn="ctr">
          <a:solidFill>
            <a:schemeClr val="accent2">
              <a:shade val="80000"/>
              <a:hueOff val="241958"/>
              <a:satOff val="-21244"/>
              <a:lumOff val="17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panose="020B0604020202020204"/>
            </a:rPr>
            <a:t> Daily Substance Use</a:t>
          </a:r>
          <a:endParaRPr lang="en-US" sz="1400" kern="1200" dirty="0"/>
        </a:p>
      </dsp:txBody>
      <dsp:txXfrm>
        <a:off x="1854398" y="1036800"/>
        <a:ext cx="1625203" cy="488065"/>
      </dsp:txXfrm>
    </dsp:sp>
    <dsp:sp modelId="{7B7B7ABF-006E-4616-A8A9-8A48E8AFED8D}">
      <dsp:nvSpPr>
        <dsp:cNvPr id="0" name=""/>
        <dsp:cNvSpPr/>
      </dsp:nvSpPr>
      <dsp:spPr>
        <a:xfrm>
          <a:off x="1854398" y="1524865"/>
          <a:ext cx="1625203" cy="16909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latin typeface="Arial" panose="020B0604020202020204"/>
            </a:rPr>
            <a:t> Daily substance use increases racial disparities for treatment completion </a:t>
          </a:r>
          <a:endParaRPr lang="en-US" sz="1400" kern="1200" dirty="0"/>
        </a:p>
      </dsp:txBody>
      <dsp:txXfrm>
        <a:off x="1854398" y="1524865"/>
        <a:ext cx="1625203" cy="1690920"/>
      </dsp:txXfrm>
    </dsp:sp>
    <dsp:sp modelId="{BA8F1327-9908-48CC-ACA0-41ACEF0EDF40}">
      <dsp:nvSpPr>
        <dsp:cNvPr id="0" name=""/>
        <dsp:cNvSpPr/>
      </dsp:nvSpPr>
      <dsp:spPr>
        <a:xfrm>
          <a:off x="3707130" y="1036800"/>
          <a:ext cx="1625203" cy="488065"/>
        </a:xfrm>
        <a:prstGeom prst="rect">
          <a:avLst/>
        </a:prstGeom>
        <a:solidFill>
          <a:schemeClr val="accent2">
            <a:shade val="80000"/>
            <a:hueOff val="483917"/>
            <a:satOff val="-42487"/>
            <a:lumOff val="34862"/>
            <a:alphaOff val="0"/>
          </a:schemeClr>
        </a:solidFill>
        <a:ln w="12700" cap="flat" cmpd="sng" algn="ctr">
          <a:solidFill>
            <a:schemeClr val="accent2">
              <a:shade val="80000"/>
              <a:hueOff val="483917"/>
              <a:satOff val="-42487"/>
              <a:lumOff val="34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panose="020B0604020202020204"/>
            </a:rPr>
            <a:t> Heroin Usage flagged at Intake</a:t>
          </a:r>
          <a:endParaRPr lang="en-US" sz="1400" kern="1200"/>
        </a:p>
      </dsp:txBody>
      <dsp:txXfrm>
        <a:off x="3707130" y="1036800"/>
        <a:ext cx="1625203" cy="488065"/>
      </dsp:txXfrm>
    </dsp:sp>
    <dsp:sp modelId="{B7B5FA20-F50B-4D7F-B3DE-7D96FDE417D6}">
      <dsp:nvSpPr>
        <dsp:cNvPr id="0" name=""/>
        <dsp:cNvSpPr/>
      </dsp:nvSpPr>
      <dsp:spPr>
        <a:xfrm>
          <a:off x="3707130" y="1524865"/>
          <a:ext cx="1625203" cy="169092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a:latin typeface="Arial" panose="020B0604020202020204"/>
            </a:rPr>
            <a:t> Usage of heroin increases racial disparities for treatment completion </a:t>
          </a:r>
          <a:endParaRPr lang="en-US" sz="1400" kern="1200"/>
        </a:p>
      </dsp:txBody>
      <dsp:txXfrm>
        <a:off x="3707130" y="1524865"/>
        <a:ext cx="1625203" cy="169092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latin typeface="Arial" panose="020B0604020202020204" pitchFamily="34" charset="0"/>
              </a:rPr>
              <a:t>2/16/2022</a:t>
            </a:fld>
            <a:endParaRPr lang="en-US">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81EDE-810B-4132-BC71-736A04131734}" type="datetimeFigureOut">
              <a:rPr lang="en-US" smtClean="0"/>
              <a:t>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DF8D-269D-4045-B345-ED22343A785C}" type="slidenum">
              <a:rPr lang="en-US" smtClean="0"/>
              <a:t>‹#›</a:t>
            </a:fld>
            <a:endParaRPr lang="en-US"/>
          </a:p>
        </p:txBody>
      </p:sp>
    </p:spTree>
    <p:extLst>
      <p:ext uri="{BB962C8B-B14F-4D97-AF65-F5344CB8AC3E}">
        <p14:creationId xmlns:p14="http://schemas.microsoft.com/office/powerpoint/2010/main" val="590810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and welcome again STAND. This is week 11 of our Sprint projects, and my name is Melanie and I’m going to be speaking on behalf of my team today: myself, Neethu, Saurabh, and James. </a:t>
            </a:r>
          </a:p>
        </p:txBody>
      </p:sp>
      <p:sp>
        <p:nvSpPr>
          <p:cNvPr id="4" name="Slide Number Placeholder 3"/>
          <p:cNvSpPr>
            <a:spLocks noGrp="1"/>
          </p:cNvSpPr>
          <p:nvPr>
            <p:ph type="sldNum" sz="quarter" idx="5"/>
          </p:nvPr>
        </p:nvSpPr>
        <p:spPr/>
        <p:txBody>
          <a:bodyPr/>
          <a:lstStyle/>
          <a:p>
            <a:fld id="{8286DF8D-269D-4045-B345-ED22343A785C}" type="slidenum">
              <a:rPr lang="en-US" smtClean="0"/>
              <a:t>1</a:t>
            </a:fld>
            <a:endParaRPr lang="en-US"/>
          </a:p>
        </p:txBody>
      </p:sp>
    </p:spTree>
    <p:extLst>
      <p:ext uri="{BB962C8B-B14F-4D97-AF65-F5344CB8AC3E}">
        <p14:creationId xmlns:p14="http://schemas.microsoft.com/office/powerpoint/2010/main" val="153788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86DF8D-269D-4045-B345-ED22343A785C}" type="slidenum">
              <a:rPr lang="en-US" smtClean="0"/>
              <a:t>2</a:t>
            </a:fld>
            <a:endParaRPr lang="en-US"/>
          </a:p>
        </p:txBody>
      </p:sp>
    </p:spTree>
    <p:extLst>
      <p:ext uri="{BB962C8B-B14F-4D97-AF65-F5344CB8AC3E}">
        <p14:creationId xmlns:p14="http://schemas.microsoft.com/office/powerpoint/2010/main" val="291613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ran a Logistic Regression on TEDS and had some takeaways we wanted to recap and dive deep into the coefficients. We looked at the statistical significance of TEDS factors again, but also really looked into every coefficient.</a:t>
            </a:r>
          </a:p>
        </p:txBody>
      </p:sp>
      <p:sp>
        <p:nvSpPr>
          <p:cNvPr id="4" name="Slide Number Placeholder 3"/>
          <p:cNvSpPr>
            <a:spLocks noGrp="1"/>
          </p:cNvSpPr>
          <p:nvPr>
            <p:ph type="sldNum" sz="quarter" idx="5"/>
          </p:nvPr>
        </p:nvSpPr>
        <p:spPr/>
        <p:txBody>
          <a:bodyPr/>
          <a:lstStyle/>
          <a:p>
            <a:fld id="{8286DF8D-269D-4045-B345-ED22343A785C}" type="slidenum">
              <a:rPr lang="en-US" smtClean="0"/>
              <a:t>8</a:t>
            </a:fld>
            <a:endParaRPr lang="en-US"/>
          </a:p>
        </p:txBody>
      </p:sp>
    </p:spTree>
    <p:extLst>
      <p:ext uri="{BB962C8B-B14F-4D97-AF65-F5344CB8AC3E}">
        <p14:creationId xmlns:p14="http://schemas.microsoft.com/office/powerpoint/2010/main" val="240628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ran a Logistic Regression on TEDS and these were the top 10 significant variables in terms of the coefficients. These features are what most drove the rate of the logistic regression to increase. </a:t>
            </a:r>
          </a:p>
          <a:p>
            <a:r>
              <a:rPr lang="en-US"/>
              <a:t>#see comment</a:t>
            </a:r>
          </a:p>
        </p:txBody>
      </p:sp>
      <p:sp>
        <p:nvSpPr>
          <p:cNvPr id="4" name="Slide Number Placeholder 3"/>
          <p:cNvSpPr>
            <a:spLocks noGrp="1"/>
          </p:cNvSpPr>
          <p:nvPr>
            <p:ph type="sldNum" sz="quarter" idx="5"/>
          </p:nvPr>
        </p:nvSpPr>
        <p:spPr/>
        <p:txBody>
          <a:bodyPr/>
          <a:lstStyle/>
          <a:p>
            <a:fld id="{8286DF8D-269D-4045-B345-ED22343A785C}" type="slidenum">
              <a:rPr lang="en-US" smtClean="0"/>
              <a:t>9</a:t>
            </a:fld>
            <a:endParaRPr lang="en-US"/>
          </a:p>
        </p:txBody>
      </p:sp>
    </p:spTree>
    <p:extLst>
      <p:ext uri="{BB962C8B-B14F-4D97-AF65-F5344CB8AC3E}">
        <p14:creationId xmlns:p14="http://schemas.microsoft.com/office/powerpoint/2010/main" val="384238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we want to see the gaps of why exactly certain races are successfully completing treatment vs those who aren’t, we need to find what is statistically significantly driving the difference in the likelihood of one race completing the </a:t>
            </a:r>
          </a:p>
          <a:p>
            <a:r>
              <a:rPr lang="en-US"/>
              <a:t>-In stand, we know that a huge population of our clients are African American and black. If we can see in the TEDS what drives this different in successfully completing treatment for African Americans or not African Americans, then maybe we can </a:t>
            </a:r>
            <a:r>
              <a:rPr lang="en-US" err="1"/>
              <a:t>taylor</a:t>
            </a:r>
            <a:r>
              <a:rPr lang="en-US"/>
              <a:t> our program here at STAND to this difference. Maybe we can pick out which factors are particularly this barrier for African Americans and try honing in on them to improve treatment outcomes</a:t>
            </a:r>
          </a:p>
        </p:txBody>
      </p:sp>
      <p:sp>
        <p:nvSpPr>
          <p:cNvPr id="4" name="Slide Number Placeholder 3"/>
          <p:cNvSpPr>
            <a:spLocks noGrp="1"/>
          </p:cNvSpPr>
          <p:nvPr>
            <p:ph type="sldNum" sz="quarter" idx="5"/>
          </p:nvPr>
        </p:nvSpPr>
        <p:spPr/>
        <p:txBody>
          <a:bodyPr/>
          <a:lstStyle/>
          <a:p>
            <a:fld id="{8286DF8D-269D-4045-B345-ED22343A785C}" type="slidenum">
              <a:rPr lang="en-US" smtClean="0"/>
              <a:t>11</a:t>
            </a:fld>
            <a:endParaRPr lang="en-US"/>
          </a:p>
        </p:txBody>
      </p:sp>
    </p:spTree>
    <p:extLst>
      <p:ext uri="{BB962C8B-B14F-4D97-AF65-F5344CB8AC3E}">
        <p14:creationId xmlns:p14="http://schemas.microsoft.com/office/powerpoint/2010/main" val="1450237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reason I added this slide in, is that I think one of the main thing we wanted to give an overall picture of teds race comparison before talking about the disparities that we see in VT</a:t>
            </a:r>
          </a:p>
        </p:txBody>
      </p:sp>
      <p:sp>
        <p:nvSpPr>
          <p:cNvPr id="4" name="Slide Number Placeholder 3"/>
          <p:cNvSpPr>
            <a:spLocks noGrp="1"/>
          </p:cNvSpPr>
          <p:nvPr>
            <p:ph type="sldNum" sz="quarter" idx="5"/>
          </p:nvPr>
        </p:nvSpPr>
        <p:spPr/>
        <p:txBody>
          <a:bodyPr/>
          <a:lstStyle/>
          <a:p>
            <a:fld id="{8286DF8D-269D-4045-B345-ED22343A785C}" type="slidenum">
              <a:rPr lang="en-US" smtClean="0"/>
              <a:t>12</a:t>
            </a:fld>
            <a:endParaRPr lang="en-US"/>
          </a:p>
        </p:txBody>
      </p:sp>
    </p:spTree>
    <p:extLst>
      <p:ext uri="{BB962C8B-B14F-4D97-AF65-F5344CB8AC3E}">
        <p14:creationId xmlns:p14="http://schemas.microsoft.com/office/powerpoint/2010/main" val="3126314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Alcohol intoxication, largest feature</a:t>
            </a:r>
          </a:p>
          <a:p>
            <a:r>
              <a:rPr lang="en-US"/>
              <a:t>Followed by substance induced disorder</a:t>
            </a:r>
          </a:p>
          <a:p>
            <a:r>
              <a:rPr lang="en-US"/>
              <a:t>Whether someone received non intensive outpatient service</a:t>
            </a:r>
          </a:p>
          <a:p>
            <a:r>
              <a:rPr lang="en-US"/>
              <a:t>Frequency of how much they were using at discharge</a:t>
            </a:r>
          </a:p>
          <a:p>
            <a:r>
              <a:rPr lang="en-US"/>
              <a:t>Their employment status at discharge</a:t>
            </a:r>
          </a:p>
          <a:p>
            <a:r>
              <a:rPr lang="en-US"/>
              <a:t>Alcohol flagged at admission</a:t>
            </a:r>
          </a:p>
          <a:p>
            <a:endParaRPr lang="en-US"/>
          </a:p>
          <a:p>
            <a:r>
              <a:rPr lang="en-US"/>
              <a:t>We don’t know the directionality here, but we would like to run a multilinear regression or logistic regression using this probability difference to see the difference in </a:t>
            </a:r>
          </a:p>
          <a:p>
            <a:endParaRPr lang="en-US"/>
          </a:p>
        </p:txBody>
      </p:sp>
      <p:sp>
        <p:nvSpPr>
          <p:cNvPr id="4" name="Slide Number Placeholder 3"/>
          <p:cNvSpPr>
            <a:spLocks noGrp="1"/>
          </p:cNvSpPr>
          <p:nvPr>
            <p:ph type="sldNum" sz="quarter" idx="5"/>
          </p:nvPr>
        </p:nvSpPr>
        <p:spPr/>
        <p:txBody>
          <a:bodyPr/>
          <a:lstStyle/>
          <a:p>
            <a:fld id="{8286DF8D-269D-4045-B345-ED22343A785C}" type="slidenum">
              <a:rPr lang="en-US" smtClean="0"/>
              <a:t>14</a:t>
            </a:fld>
            <a:endParaRPr lang="en-US"/>
          </a:p>
        </p:txBody>
      </p:sp>
    </p:spTree>
    <p:extLst>
      <p:ext uri="{BB962C8B-B14F-4D97-AF65-F5344CB8AC3E}">
        <p14:creationId xmlns:p14="http://schemas.microsoft.com/office/powerpoint/2010/main" val="3401280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147A927B-061F-447C-9B95-4A048836577C}" type="datetime1">
              <a:rPr lang="en-US" smtClean="0"/>
              <a:t>2/16/2022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C39BEA-700C-454B-8A1E-1B3AA33FFBC4}" type="datetime1">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2519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26DF98-B2CA-49AD-BEA6-79BE04FC42E9}" type="datetime1">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6649C9-FF1D-442C-983F-EA50B9B850E6}" type="datetime1">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5209573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C033107-7CBB-4378-A6DE-B564A52D4084}" type="datetime1">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95893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415601F5-8E2D-4562-8E9E-3C37F340E4C9}" type="datetime1">
              <a:rPr lang="en-US" smtClean="0"/>
              <a:t>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4C4365-6352-4516-9388-4AC272F3CAB7}" type="datetime1">
              <a:rPr lang="en-US" smtClean="0"/>
              <a:t>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B272B5C7-7FF3-4732-AE9D-D454D3A8AE88}" type="datetime1">
              <a:rPr lang="en-US" smtClean="0"/>
              <a:t>2/16/2022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8430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1033EEC1-A519-40AB-9BD1-CEB6939C58AE}" type="datetime1">
              <a:rPr lang="en-US" smtClean="0"/>
              <a:t>2/16/2022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47383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243EC452-8380-4A91-9452-31B5B28B7EE3}" type="datetime1">
              <a:rPr lang="en-US" smtClean="0"/>
              <a:t>2/16/2022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5A7806-FFF6-47E0-9B37-3B16BD12B539}" type="datetime1">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2550EB-2D64-4964-BB34-EEDFB9A3B90F}" type="datetime1">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03D66A-8BE3-4807-B700-7F577F623B18}" type="datetime1">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60BC3C3C-9861-4840-A798-475B82CE43B6}" type="datetime1">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F0686B-56E1-4655-B25A-7B7B4B391CDC}" type="datetime1">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760056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B95F6F4-BD63-4480-AF2D-C23C52A4F925}" type="datetime1">
              <a:rPr lang="en-US" smtClean="0"/>
              <a:t>2/16/2022</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6" r:id="rId3"/>
    <p:sldLayoutId id="2147483660" r:id="rId4"/>
    <p:sldLayoutId id="2147483650" r:id="rId5"/>
    <p:sldLayoutId id="2147483662" r:id="rId6"/>
    <p:sldLayoutId id="2147483651" r:id="rId7"/>
    <p:sldLayoutId id="2147483665" r:id="rId8"/>
    <p:sldLayoutId id="2147483664" r:id="rId9"/>
    <p:sldLayoutId id="2147483667" r:id="rId10"/>
    <p:sldLayoutId id="2147483652" r:id="rId11"/>
    <p:sldLayoutId id="2147483661" r:id="rId12"/>
    <p:sldLayoutId id="2147483663"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65_13FA90D2.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Drug Rehabilitation Research Project</a:t>
            </a:r>
          </a:p>
        </p:txBody>
      </p:sp>
      <p:sp>
        <p:nvSpPr>
          <p:cNvPr id="3" name="Subtitle 2"/>
          <p:cNvSpPr>
            <a:spLocks noGrp="1"/>
          </p:cNvSpPr>
          <p:nvPr>
            <p:ph type="subTitle" idx="1"/>
          </p:nvPr>
        </p:nvSpPr>
        <p:spPr/>
        <p:txBody>
          <a:bodyPr vert="horz" lIns="0" tIns="0" rIns="0" bIns="0" rtlCol="0" anchor="t">
            <a:noAutofit/>
          </a:bodyPr>
          <a:lstStyle/>
          <a:p>
            <a:r>
              <a:rPr lang="en-US">
                <a:latin typeface="Arial"/>
                <a:cs typeface="Arial"/>
              </a:rPr>
              <a:t>Final</a:t>
            </a:r>
            <a:endParaRPr lang="en-US">
              <a:cs typeface="Arial"/>
            </a:endParaRPr>
          </a:p>
        </p:txBody>
      </p:sp>
      <p:sp>
        <p:nvSpPr>
          <p:cNvPr id="7" name="Text Placeholder 6"/>
          <p:cNvSpPr>
            <a:spLocks noGrp="1"/>
          </p:cNvSpPr>
          <p:nvPr>
            <p:ph type="body" sz="quarter" idx="13"/>
          </p:nvPr>
        </p:nvSpPr>
        <p:spPr>
          <a:xfrm>
            <a:off x="403121" y="3922404"/>
            <a:ext cx="6804503" cy="309877"/>
          </a:xfrm>
        </p:spPr>
        <p:txBody>
          <a:bodyPr vert="horz" lIns="0" tIns="0" rIns="0" bIns="0" rtlCol="0" anchor="t">
            <a:noAutofit/>
          </a:bodyPr>
          <a:lstStyle/>
          <a:p>
            <a:r>
              <a:rPr lang="en-US" b="0" dirty="0">
                <a:latin typeface="Arial"/>
                <a:cs typeface="Arial"/>
              </a:rPr>
              <a:t>Melanie Andrews and James Wang</a:t>
            </a:r>
            <a:endParaRPr lang="en-US" dirty="0">
              <a:cs typeface="Arial" panose="020B0604020202020204" pitchFamily="34" charset="0"/>
            </a:endParaRPr>
          </a:p>
          <a:p>
            <a:endParaRPr lang="en-US" dirty="0">
              <a:cs typeface="Arial"/>
            </a:endParaRPr>
          </a:p>
        </p:txBody>
      </p:sp>
      <p:sp>
        <p:nvSpPr>
          <p:cNvPr id="4" name="Slide Number Placeholder 3">
            <a:extLst>
              <a:ext uri="{FF2B5EF4-FFF2-40B4-BE49-F238E27FC236}">
                <a16:creationId xmlns:a16="http://schemas.microsoft.com/office/drawing/2014/main" id="{C9AAD965-11B6-46C6-9384-B6AEBAE052BF}"/>
              </a:ext>
            </a:extLst>
          </p:cNvPr>
          <p:cNvSpPr>
            <a:spLocks noGrp="1"/>
          </p:cNvSpPr>
          <p:nvPr>
            <p:ph type="sldNum" sz="quarter" idx="12"/>
          </p:nvPr>
        </p:nvSpPr>
        <p:spPr/>
        <p:txBody>
          <a:bodyPr/>
          <a:lstStyle/>
          <a:p>
            <a:fld id="{FB12CDF8-32CE-4E9C-B71D-397F5A61EE24}" type="slidenum">
              <a:rPr lang="en-US" smtClean="0"/>
              <a:t>1</a:t>
            </a:fld>
            <a:endParaRPr lang="en-US"/>
          </a:p>
        </p:txBody>
      </p:sp>
    </p:spTree>
    <p:extLst>
      <p:ext uri="{BB962C8B-B14F-4D97-AF65-F5344CB8AC3E}">
        <p14:creationId xmlns:p14="http://schemas.microsoft.com/office/powerpoint/2010/main" val="29474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4666-F4D7-42B0-8360-D1E748D54F65}"/>
              </a:ext>
            </a:extLst>
          </p:cNvPr>
          <p:cNvSpPr>
            <a:spLocks noGrp="1"/>
          </p:cNvSpPr>
          <p:nvPr>
            <p:ph type="title"/>
          </p:nvPr>
        </p:nvSpPr>
        <p:spPr>
          <a:xfrm>
            <a:off x="210553" y="148831"/>
            <a:ext cx="11430000" cy="498598"/>
          </a:xfrm>
        </p:spPr>
        <p:txBody>
          <a:bodyPr/>
          <a:lstStyle/>
          <a:p>
            <a:r>
              <a:rPr lang="en-US" dirty="0">
                <a:latin typeface="Arial"/>
                <a:cs typeface="Arial"/>
              </a:rPr>
              <a:t>Logistic Regression Top 20</a:t>
            </a:r>
            <a:endParaRPr lang="en-US" dirty="0"/>
          </a:p>
        </p:txBody>
      </p:sp>
      <p:sp>
        <p:nvSpPr>
          <p:cNvPr id="4" name="Slide Number Placeholder 3">
            <a:extLst>
              <a:ext uri="{FF2B5EF4-FFF2-40B4-BE49-F238E27FC236}">
                <a16:creationId xmlns:a16="http://schemas.microsoft.com/office/drawing/2014/main" id="{329E2A54-50EA-4FAC-90F3-FC7868543BC7}"/>
              </a:ext>
            </a:extLst>
          </p:cNvPr>
          <p:cNvSpPr>
            <a:spLocks noGrp="1"/>
          </p:cNvSpPr>
          <p:nvPr>
            <p:ph type="sldNum" sz="quarter" idx="12"/>
          </p:nvPr>
        </p:nvSpPr>
        <p:spPr/>
        <p:txBody>
          <a:bodyPr/>
          <a:lstStyle/>
          <a:p>
            <a:fld id="{FB12CDF8-32CE-4E9C-B71D-397F5A61EE24}" type="slidenum">
              <a:rPr lang="en-US" smtClean="0"/>
              <a:t>10</a:t>
            </a:fld>
            <a:endParaRPr lang="en-US"/>
          </a:p>
        </p:txBody>
      </p:sp>
      <p:pic>
        <p:nvPicPr>
          <p:cNvPr id="8" name="Picture 8" descr="Chart, waterfall chart&#10;&#10;Description automatically generated">
            <a:extLst>
              <a:ext uri="{FF2B5EF4-FFF2-40B4-BE49-F238E27FC236}">
                <a16:creationId xmlns:a16="http://schemas.microsoft.com/office/drawing/2014/main" id="{BED98B09-EFCB-470D-BE55-3E42A5F5A772}"/>
              </a:ext>
            </a:extLst>
          </p:cNvPr>
          <p:cNvPicPr>
            <a:picLocks noGrp="1" noChangeAspect="1"/>
          </p:cNvPicPr>
          <p:nvPr>
            <p:ph idx="1"/>
          </p:nvPr>
        </p:nvPicPr>
        <p:blipFill>
          <a:blip r:embed="rId2"/>
          <a:stretch>
            <a:fillRect/>
          </a:stretch>
        </p:blipFill>
        <p:spPr>
          <a:xfrm>
            <a:off x="2259164" y="745589"/>
            <a:ext cx="7673671" cy="6058150"/>
          </a:xfrm>
        </p:spPr>
      </p:pic>
    </p:spTree>
    <p:extLst>
      <p:ext uri="{BB962C8B-B14F-4D97-AF65-F5344CB8AC3E}">
        <p14:creationId xmlns:p14="http://schemas.microsoft.com/office/powerpoint/2010/main" val="2079943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68FC-4426-4B7B-A436-267A54418B15}"/>
              </a:ext>
            </a:extLst>
          </p:cNvPr>
          <p:cNvSpPr>
            <a:spLocks noGrp="1"/>
          </p:cNvSpPr>
          <p:nvPr>
            <p:ph type="title"/>
          </p:nvPr>
        </p:nvSpPr>
        <p:spPr>
          <a:xfrm>
            <a:off x="381000" y="859536"/>
            <a:ext cx="11430000" cy="498598"/>
          </a:xfrm>
        </p:spPr>
        <p:txBody>
          <a:bodyPr wrap="square" anchor="b">
            <a:normAutofit/>
          </a:bodyPr>
          <a:lstStyle/>
          <a:p>
            <a:r>
              <a:rPr lang="en-US"/>
              <a:t>Why Virtual Twins Analysis</a:t>
            </a:r>
          </a:p>
        </p:txBody>
      </p:sp>
      <p:sp>
        <p:nvSpPr>
          <p:cNvPr id="1033" name="Content Placeholder 2">
            <a:extLst>
              <a:ext uri="{FF2B5EF4-FFF2-40B4-BE49-F238E27FC236}">
                <a16:creationId xmlns:a16="http://schemas.microsoft.com/office/drawing/2014/main" id="{AB7E71B4-73EE-4D02-B9CE-FB4E0F5E9A15}"/>
              </a:ext>
            </a:extLst>
          </p:cNvPr>
          <p:cNvSpPr>
            <a:spLocks noGrp="1"/>
          </p:cNvSpPr>
          <p:nvPr>
            <p:ph sz="half" idx="1"/>
          </p:nvPr>
        </p:nvSpPr>
        <p:spPr>
          <a:xfrm>
            <a:off x="381000" y="2599362"/>
            <a:ext cx="5428129" cy="5221448"/>
          </a:xfrm>
        </p:spPr>
        <p:txBody>
          <a:bodyPr/>
          <a:lstStyle/>
          <a:p>
            <a:pPr marL="342900" indent="-342900">
              <a:buFont typeface="Arial" panose="020B0604020202020204" pitchFamily="34" charset="0"/>
              <a:buChar char="•"/>
            </a:pPr>
            <a:r>
              <a:rPr lang="en-US"/>
              <a:t>Virtual Twins (VT) Analysis allows us to look at factors that intersect with race (our variable of interest) and influence differences (if they exist) in probability of completing treatment</a:t>
            </a:r>
          </a:p>
        </p:txBody>
      </p:sp>
      <p:pic>
        <p:nvPicPr>
          <p:cNvPr id="1026" name="Picture 2" descr="See the source image">
            <a:extLst>
              <a:ext uri="{FF2B5EF4-FFF2-40B4-BE49-F238E27FC236}">
                <a16:creationId xmlns:a16="http://schemas.microsoft.com/office/drawing/2014/main" id="{1CC58AAC-51E1-4CA7-BEB8-BFEE87BBD993}"/>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467" b="-3"/>
          <a:stretch/>
        </p:blipFill>
        <p:spPr bwMode="auto">
          <a:xfrm>
            <a:off x="5809129" y="1982913"/>
            <a:ext cx="4854383" cy="3706763"/>
          </a:xfrm>
          <a:prstGeom prst="rect">
            <a:avLst/>
          </a:prstGeom>
          <a:solidFill>
            <a:srgbClr val="FFFFFF"/>
          </a:solidFill>
        </p:spPr>
      </p:pic>
      <p:sp>
        <p:nvSpPr>
          <p:cNvPr id="4" name="Slide Number Placeholder 3">
            <a:extLst>
              <a:ext uri="{FF2B5EF4-FFF2-40B4-BE49-F238E27FC236}">
                <a16:creationId xmlns:a16="http://schemas.microsoft.com/office/drawing/2014/main" id="{9CE1D424-8516-42B9-80C6-751030B50C58}"/>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11</a:t>
            </a:fld>
            <a:endParaRPr lang="en-US"/>
          </a:p>
        </p:txBody>
      </p:sp>
      <p:sp>
        <p:nvSpPr>
          <p:cNvPr id="14" name="TextBox 13">
            <a:extLst>
              <a:ext uri="{FF2B5EF4-FFF2-40B4-BE49-F238E27FC236}">
                <a16:creationId xmlns:a16="http://schemas.microsoft.com/office/drawing/2014/main" id="{E2A4804A-706C-4040-8E22-B9C3C3F67880}"/>
              </a:ext>
            </a:extLst>
          </p:cNvPr>
          <p:cNvSpPr txBox="1"/>
          <p:nvPr/>
        </p:nvSpPr>
        <p:spPr>
          <a:xfrm>
            <a:off x="984620" y="4784586"/>
            <a:ext cx="4220890" cy="1754326"/>
          </a:xfrm>
          <a:prstGeom prst="rect">
            <a:avLst/>
          </a:prstGeom>
          <a:noFill/>
        </p:spPr>
        <p:txBody>
          <a:bodyPr wrap="square">
            <a:spAutoFit/>
          </a:bodyPr>
          <a:lstStyle/>
          <a:p>
            <a:endParaRPr lang="en-US" sz="1200"/>
          </a:p>
          <a:p>
            <a:endParaRPr lang="en-US" sz="1200"/>
          </a:p>
          <a:p>
            <a:r>
              <a:rPr lang="en-US" sz="1200"/>
              <a:t>Kong Y, Zhou J, Zheng Z, Amaro H, Guerrero EG. Using machine learning to advance disparities research: Subgroup analyses of access to opioid treatment. Health Serv Res. 2021 Oct 17. </a:t>
            </a:r>
            <a:r>
              <a:rPr lang="en-US" sz="1200" err="1"/>
              <a:t>doi</a:t>
            </a:r>
            <a:r>
              <a:rPr lang="en-US" sz="1200"/>
              <a:t>: 10.1111/1475-6773.13896. </a:t>
            </a:r>
            <a:r>
              <a:rPr lang="en-US" sz="1200" err="1"/>
              <a:t>Epub</a:t>
            </a:r>
            <a:r>
              <a:rPr lang="en-US" sz="1200"/>
              <a:t> ahead of print. PMID: 34657287.</a:t>
            </a:r>
          </a:p>
          <a:p>
            <a:endParaRPr lang="en-US" sz="1200"/>
          </a:p>
          <a:p>
            <a:endParaRPr lang="en-US" sz="1200"/>
          </a:p>
        </p:txBody>
      </p:sp>
    </p:spTree>
    <p:extLst>
      <p:ext uri="{BB962C8B-B14F-4D97-AF65-F5344CB8AC3E}">
        <p14:creationId xmlns:p14="http://schemas.microsoft.com/office/powerpoint/2010/main" val="120852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8780-197E-421F-9C60-298C6077B6E2}"/>
              </a:ext>
            </a:extLst>
          </p:cNvPr>
          <p:cNvSpPr>
            <a:spLocks noGrp="1"/>
          </p:cNvSpPr>
          <p:nvPr>
            <p:ph type="title"/>
          </p:nvPr>
        </p:nvSpPr>
        <p:spPr/>
        <p:txBody>
          <a:bodyPr/>
          <a:lstStyle/>
          <a:p>
            <a:r>
              <a:rPr lang="en-US">
                <a:latin typeface="Arial"/>
                <a:cs typeface="Arial"/>
              </a:rPr>
              <a:t>TEDS Data: Race</a:t>
            </a:r>
            <a:endParaRPr lang="en-US"/>
          </a:p>
        </p:txBody>
      </p:sp>
      <p:sp>
        <p:nvSpPr>
          <p:cNvPr id="3" name="Content Placeholder 2">
            <a:extLst>
              <a:ext uri="{FF2B5EF4-FFF2-40B4-BE49-F238E27FC236}">
                <a16:creationId xmlns:a16="http://schemas.microsoft.com/office/drawing/2014/main" id="{4CFCE123-2330-4F2A-AC00-385DF7FF66AD}"/>
              </a:ext>
            </a:extLst>
          </p:cNvPr>
          <p:cNvSpPr>
            <a:spLocks noGrp="1"/>
          </p:cNvSpPr>
          <p:nvPr>
            <p:ph idx="1"/>
          </p:nvPr>
        </p:nvSpPr>
        <p:spPr>
          <a:xfrm>
            <a:off x="381000" y="1788326"/>
            <a:ext cx="3305736" cy="4173203"/>
          </a:xfrm>
        </p:spPr>
        <p:txBody>
          <a:bodyPr vert="horz" lIns="0" tIns="0" rIns="0" bIns="0" rtlCol="0" anchor="t">
            <a:noAutofit/>
          </a:bodyPr>
          <a:lstStyle/>
          <a:p>
            <a:pPr marL="342900" indent="-342900">
              <a:buChar char="•"/>
            </a:pPr>
            <a:r>
              <a:rPr lang="en-US" sz="1800">
                <a:solidFill>
                  <a:schemeClr val="tx1"/>
                </a:solidFill>
                <a:latin typeface="Arial"/>
                <a:cs typeface="Arial"/>
              </a:rPr>
              <a:t>Compared against White patients</a:t>
            </a:r>
          </a:p>
          <a:p>
            <a:pPr marL="342900" indent="-342900">
              <a:buChar char="•"/>
            </a:pPr>
            <a:r>
              <a:rPr lang="en-US" sz="1800">
                <a:solidFill>
                  <a:schemeClr val="tx1"/>
                </a:solidFill>
                <a:latin typeface="Arial"/>
                <a:cs typeface="Arial"/>
              </a:rPr>
              <a:t>African American and Bi-racial patients have</a:t>
            </a:r>
            <a:r>
              <a:rPr lang="en-US" sz="1800">
                <a:solidFill>
                  <a:srgbClr val="FF0000"/>
                </a:solidFill>
                <a:latin typeface="Arial"/>
                <a:cs typeface="Arial"/>
              </a:rPr>
              <a:t> </a:t>
            </a:r>
            <a:r>
              <a:rPr lang="en-US" sz="1800">
                <a:solidFill>
                  <a:srgbClr val="C00000"/>
                </a:solidFill>
                <a:latin typeface="Arial"/>
                <a:cs typeface="Arial"/>
              </a:rPr>
              <a:t>lower odds</a:t>
            </a:r>
            <a:r>
              <a:rPr lang="en-US" sz="1800">
                <a:solidFill>
                  <a:schemeClr val="tx1"/>
                </a:solidFill>
                <a:latin typeface="Arial"/>
                <a:cs typeface="Arial"/>
              </a:rPr>
              <a:t> of successfully completing treatment compared to White patients</a:t>
            </a:r>
            <a:endParaRPr lang="en-US" sz="1800">
              <a:solidFill>
                <a:schemeClr val="tx1"/>
              </a:solidFill>
              <a:latin typeface="Arial"/>
              <a:cs typeface="Arial" panose="020B0604020202020204" pitchFamily="34" charset="0"/>
            </a:endParaRPr>
          </a:p>
          <a:p>
            <a:pPr marL="342900" indent="-342900">
              <a:buChar char="•"/>
            </a:pPr>
            <a:r>
              <a:rPr lang="en-US" sz="1800">
                <a:solidFill>
                  <a:schemeClr val="tx1"/>
                </a:solidFill>
                <a:latin typeface="Arial"/>
                <a:cs typeface="Arial"/>
              </a:rPr>
              <a:t>In the overall population, American Indians and Asians have </a:t>
            </a:r>
            <a:r>
              <a:rPr lang="en-US" sz="1800">
                <a:solidFill>
                  <a:srgbClr val="C00000"/>
                </a:solidFill>
                <a:latin typeface="Arial"/>
                <a:cs typeface="Arial"/>
              </a:rPr>
              <a:t>higher odds</a:t>
            </a:r>
            <a:r>
              <a:rPr lang="en-US" sz="1800">
                <a:solidFill>
                  <a:schemeClr val="tx1"/>
                </a:solidFill>
                <a:latin typeface="Arial"/>
                <a:cs typeface="Arial"/>
              </a:rPr>
              <a:t> of completing treatment</a:t>
            </a:r>
            <a:endParaRPr lang="en-US" sz="1800">
              <a:solidFill>
                <a:schemeClr val="tx1"/>
              </a:solidFill>
              <a:latin typeface="Arial"/>
              <a:cs typeface="Arial" panose="020B0604020202020204" pitchFamily="34" charset="0"/>
            </a:endParaRPr>
          </a:p>
          <a:p>
            <a:pPr marL="342900" indent="-342900">
              <a:buChar char="•"/>
            </a:pPr>
            <a:endParaRPr lang="en-US" sz="1800">
              <a:solidFill>
                <a:schemeClr val="tx1"/>
              </a:solidFill>
              <a:latin typeface="Arial"/>
              <a:cs typeface="Arial" panose="020B0604020202020204" pitchFamily="34" charset="0"/>
            </a:endParaRPr>
          </a:p>
          <a:p>
            <a:pPr marL="342900" indent="-342900">
              <a:buChar char="•"/>
            </a:pPr>
            <a:endParaRPr lang="en-US" sz="1800">
              <a:solidFill>
                <a:schemeClr val="tx1"/>
              </a:solidFill>
              <a:latin typeface="Arial"/>
              <a:cs typeface="Arial" panose="020B0604020202020204" pitchFamily="34" charset="0"/>
            </a:endParaRPr>
          </a:p>
          <a:p>
            <a:pPr marL="342900" indent="-342900">
              <a:buChar char="•"/>
            </a:pPr>
            <a:endParaRPr lang="en-US" sz="1800">
              <a:solidFill>
                <a:schemeClr val="tx1"/>
              </a:solidFill>
              <a:latin typeface="Arial"/>
              <a:cs typeface="Arial" panose="020B0604020202020204" pitchFamily="34" charset="0"/>
            </a:endParaRPr>
          </a:p>
        </p:txBody>
      </p:sp>
      <p:sp>
        <p:nvSpPr>
          <p:cNvPr id="4" name="Slide Number Placeholder 3">
            <a:extLst>
              <a:ext uri="{FF2B5EF4-FFF2-40B4-BE49-F238E27FC236}">
                <a16:creationId xmlns:a16="http://schemas.microsoft.com/office/drawing/2014/main" id="{7C176BAD-64DD-4123-86C0-CCAB372A333F}"/>
              </a:ext>
            </a:extLst>
          </p:cNvPr>
          <p:cNvSpPr>
            <a:spLocks noGrp="1"/>
          </p:cNvSpPr>
          <p:nvPr>
            <p:ph type="sldNum" sz="quarter" idx="12"/>
          </p:nvPr>
        </p:nvSpPr>
        <p:spPr/>
        <p:txBody>
          <a:bodyPr/>
          <a:lstStyle/>
          <a:p>
            <a:fld id="{FB12CDF8-32CE-4E9C-B71D-397F5A61EE24}" type="slidenum">
              <a:rPr lang="en-US" smtClean="0"/>
              <a:t>12</a:t>
            </a:fld>
            <a:endParaRPr lang="en-US"/>
          </a:p>
        </p:txBody>
      </p:sp>
      <p:pic>
        <p:nvPicPr>
          <p:cNvPr id="6" name="Picture 6" descr="Chart, bar chart&#10;&#10;Description automatically generated">
            <a:extLst>
              <a:ext uri="{FF2B5EF4-FFF2-40B4-BE49-F238E27FC236}">
                <a16:creationId xmlns:a16="http://schemas.microsoft.com/office/drawing/2014/main" id="{4160105A-5E2A-477E-9B88-04A572FC947C}"/>
              </a:ext>
            </a:extLst>
          </p:cNvPr>
          <p:cNvPicPr>
            <a:picLocks noChangeAspect="1"/>
          </p:cNvPicPr>
          <p:nvPr/>
        </p:nvPicPr>
        <p:blipFill>
          <a:blip r:embed="rId3"/>
          <a:stretch>
            <a:fillRect/>
          </a:stretch>
        </p:blipFill>
        <p:spPr>
          <a:xfrm>
            <a:off x="3906371" y="1450619"/>
            <a:ext cx="7909111" cy="4651525"/>
          </a:xfrm>
          <a:prstGeom prst="rect">
            <a:avLst/>
          </a:prstGeom>
        </p:spPr>
      </p:pic>
    </p:spTree>
    <p:extLst>
      <p:ext uri="{BB962C8B-B14F-4D97-AF65-F5344CB8AC3E}">
        <p14:creationId xmlns:p14="http://schemas.microsoft.com/office/powerpoint/2010/main" val="298601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9406-349E-4E14-A85E-3CC001394E0A}"/>
              </a:ext>
            </a:extLst>
          </p:cNvPr>
          <p:cNvSpPr>
            <a:spLocks noGrp="1"/>
          </p:cNvSpPr>
          <p:nvPr>
            <p:ph type="title"/>
          </p:nvPr>
        </p:nvSpPr>
        <p:spPr/>
        <p:txBody>
          <a:bodyPr/>
          <a:lstStyle/>
          <a:p>
            <a:r>
              <a:rPr lang="en-US">
                <a:latin typeface="Arial"/>
                <a:cs typeface="Arial"/>
              </a:rPr>
              <a:t>Virtual Twin Analysis Continued</a:t>
            </a:r>
            <a:endParaRPr lang="en-US"/>
          </a:p>
        </p:txBody>
      </p:sp>
      <p:sp>
        <p:nvSpPr>
          <p:cNvPr id="4" name="Slide Number Placeholder 3">
            <a:extLst>
              <a:ext uri="{FF2B5EF4-FFF2-40B4-BE49-F238E27FC236}">
                <a16:creationId xmlns:a16="http://schemas.microsoft.com/office/drawing/2014/main" id="{779273B1-A27F-4DEB-9A37-C1D15EEFD881}"/>
              </a:ext>
            </a:extLst>
          </p:cNvPr>
          <p:cNvSpPr>
            <a:spLocks noGrp="1"/>
          </p:cNvSpPr>
          <p:nvPr>
            <p:ph type="sldNum" sz="quarter" idx="12"/>
          </p:nvPr>
        </p:nvSpPr>
        <p:spPr>
          <a:xfrm>
            <a:off x="3783106" y="5347821"/>
            <a:ext cx="2743200" cy="365125"/>
          </a:xfrm>
        </p:spPr>
        <p:txBody>
          <a:bodyPr/>
          <a:lstStyle/>
          <a:p>
            <a:fld id="{FB12CDF8-32CE-4E9C-B71D-397F5A61EE24}" type="slidenum">
              <a:rPr lang="en-US" smtClean="0"/>
              <a:t>13</a:t>
            </a:fld>
            <a:endParaRPr lang="en-US"/>
          </a:p>
        </p:txBody>
      </p:sp>
      <p:sp>
        <p:nvSpPr>
          <p:cNvPr id="11" name="Content Placeholder 10">
            <a:extLst>
              <a:ext uri="{FF2B5EF4-FFF2-40B4-BE49-F238E27FC236}">
                <a16:creationId xmlns:a16="http://schemas.microsoft.com/office/drawing/2014/main" id="{A4F6391F-D206-4872-A02E-4FB6962520A0}"/>
              </a:ext>
            </a:extLst>
          </p:cNvPr>
          <p:cNvSpPr>
            <a:spLocks noGrp="1"/>
          </p:cNvSpPr>
          <p:nvPr>
            <p:ph idx="1"/>
          </p:nvPr>
        </p:nvSpPr>
        <p:spPr/>
        <p:txBody>
          <a:bodyPr/>
          <a:lstStyle/>
          <a:p>
            <a:pPr marL="342900" indent="-342900">
              <a:buFont typeface="Arial" panose="020B0604020202020204" pitchFamily="34" charset="0"/>
              <a:buChar char="•"/>
            </a:pPr>
            <a:r>
              <a:rPr lang="en-US"/>
              <a:t>In our case, wanted to look ask:</a:t>
            </a:r>
          </a:p>
          <a:p>
            <a:pPr marL="576263" lvl="1" indent="-342900">
              <a:buFont typeface="Arial" panose="020B0604020202020204" pitchFamily="34" charset="0"/>
              <a:buChar char="•"/>
            </a:pPr>
            <a:r>
              <a:rPr lang="en-US" sz="2000" b="1" u="sng">
                <a:solidFill>
                  <a:schemeClr val="accent2"/>
                </a:solidFill>
              </a:rPr>
              <a:t>Given</a:t>
            </a:r>
            <a:r>
              <a:rPr lang="en-US" sz="2000" u="sng">
                <a:solidFill>
                  <a:schemeClr val="accent2"/>
                </a:solidFill>
              </a:rPr>
              <a:t> </a:t>
            </a:r>
            <a:r>
              <a:rPr lang="en-US" sz="2000">
                <a:solidFill>
                  <a:schemeClr val="accent2"/>
                </a:solidFill>
              </a:rPr>
              <a:t>a client/patient </a:t>
            </a:r>
            <a:r>
              <a:rPr lang="en-US" sz="2000" b="1" u="sng">
                <a:solidFill>
                  <a:schemeClr val="accent2"/>
                </a:solidFill>
              </a:rPr>
              <a:t>is African American </a:t>
            </a:r>
            <a:r>
              <a:rPr lang="en-US" sz="2000">
                <a:solidFill>
                  <a:schemeClr val="accent2"/>
                </a:solidFill>
              </a:rPr>
              <a:t>(and all other x variables are as is), what is the probability of each client  completing treatment?</a:t>
            </a:r>
          </a:p>
          <a:p>
            <a:pPr marL="576263" lvl="1" indent="-342900">
              <a:buFont typeface="Arial" panose="020B0604020202020204" pitchFamily="34" charset="0"/>
              <a:buChar char="•"/>
            </a:pPr>
            <a:r>
              <a:rPr lang="en-US" sz="2000" b="1" u="sng">
                <a:solidFill>
                  <a:schemeClr val="accent2"/>
                </a:solidFill>
              </a:rPr>
              <a:t>Given</a:t>
            </a:r>
            <a:r>
              <a:rPr lang="en-US" sz="2000">
                <a:solidFill>
                  <a:schemeClr val="accent2"/>
                </a:solidFill>
              </a:rPr>
              <a:t> a client/patient </a:t>
            </a:r>
            <a:r>
              <a:rPr lang="en-US" sz="2000" b="1" u="sng">
                <a:solidFill>
                  <a:schemeClr val="accent2"/>
                </a:solidFill>
              </a:rPr>
              <a:t>is not African American </a:t>
            </a:r>
            <a:r>
              <a:rPr lang="en-US" sz="2000">
                <a:solidFill>
                  <a:schemeClr val="accent2"/>
                </a:solidFill>
              </a:rPr>
              <a:t>(and all other x variables are as is), what is the probability of each completing treatment?</a:t>
            </a:r>
          </a:p>
          <a:p>
            <a:pPr marL="576263" lvl="1" indent="-342900">
              <a:buFont typeface="Arial" panose="020B0604020202020204" pitchFamily="34" charset="0"/>
              <a:buChar char="•"/>
            </a:pPr>
            <a:r>
              <a:rPr lang="en-US" sz="2000">
                <a:solidFill>
                  <a:schemeClr val="accent2"/>
                </a:solidFill>
              </a:rPr>
              <a:t>If there is a difference in these probabilities, what factors drive this difference??</a:t>
            </a:r>
          </a:p>
          <a:p>
            <a:endParaRPr lang="en-US"/>
          </a:p>
        </p:txBody>
      </p:sp>
    </p:spTree>
    <p:extLst>
      <p:ext uri="{BB962C8B-B14F-4D97-AF65-F5344CB8AC3E}">
        <p14:creationId xmlns:p14="http://schemas.microsoft.com/office/powerpoint/2010/main" val="1103800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8780-197E-421F-9C60-298C6077B6E2}"/>
              </a:ext>
            </a:extLst>
          </p:cNvPr>
          <p:cNvSpPr>
            <a:spLocks noGrp="1"/>
          </p:cNvSpPr>
          <p:nvPr>
            <p:ph type="title"/>
          </p:nvPr>
        </p:nvSpPr>
        <p:spPr>
          <a:xfrm>
            <a:off x="381000" y="859536"/>
            <a:ext cx="11430000" cy="498598"/>
          </a:xfrm>
        </p:spPr>
        <p:txBody>
          <a:bodyPr wrap="square" anchor="b">
            <a:normAutofit/>
          </a:bodyPr>
          <a:lstStyle/>
          <a:p>
            <a:r>
              <a:rPr lang="en-US"/>
              <a:t>Feature Importance For Probability Difference </a:t>
            </a:r>
          </a:p>
        </p:txBody>
      </p:sp>
      <p:sp>
        <p:nvSpPr>
          <p:cNvPr id="7" name="Content Placeholder 6">
            <a:extLst>
              <a:ext uri="{FF2B5EF4-FFF2-40B4-BE49-F238E27FC236}">
                <a16:creationId xmlns:a16="http://schemas.microsoft.com/office/drawing/2014/main" id="{31D10567-ABD9-498C-8D60-676BFFB5A066}"/>
              </a:ext>
            </a:extLst>
          </p:cNvPr>
          <p:cNvSpPr>
            <a:spLocks noGrp="1"/>
          </p:cNvSpPr>
          <p:nvPr>
            <p:ph sz="half" idx="1"/>
          </p:nvPr>
        </p:nvSpPr>
        <p:spPr>
          <a:xfrm>
            <a:off x="380999" y="1798730"/>
            <a:ext cx="9659396" cy="498598"/>
          </a:xfrm>
        </p:spPr>
        <p:txBody>
          <a:bodyPr>
            <a:normAutofit/>
          </a:bodyPr>
          <a:lstStyle/>
          <a:p>
            <a:r>
              <a:rPr lang="en-US"/>
              <a:t>What feature were “most important” for influencing this probability difference?</a:t>
            </a:r>
          </a:p>
        </p:txBody>
      </p:sp>
      <p:sp>
        <p:nvSpPr>
          <p:cNvPr id="4" name="Slide Number Placeholder 3">
            <a:extLst>
              <a:ext uri="{FF2B5EF4-FFF2-40B4-BE49-F238E27FC236}">
                <a16:creationId xmlns:a16="http://schemas.microsoft.com/office/drawing/2014/main" id="{7C176BAD-64DD-4123-86C0-CCAB372A333F}"/>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14</a:t>
            </a:fld>
            <a:endParaRPr lang="en-US"/>
          </a:p>
        </p:txBody>
      </p:sp>
      <p:pic>
        <p:nvPicPr>
          <p:cNvPr id="11" name="Picture 10">
            <a:extLst>
              <a:ext uri="{FF2B5EF4-FFF2-40B4-BE49-F238E27FC236}">
                <a16:creationId xmlns:a16="http://schemas.microsoft.com/office/drawing/2014/main" id="{1C2BA538-E213-4795-8D77-D1F78DA4F1F8}"/>
              </a:ext>
            </a:extLst>
          </p:cNvPr>
          <p:cNvPicPr>
            <a:picLocks noChangeAspect="1"/>
          </p:cNvPicPr>
          <p:nvPr/>
        </p:nvPicPr>
        <p:blipFill>
          <a:blip r:embed="rId3"/>
          <a:stretch>
            <a:fillRect/>
          </a:stretch>
        </p:blipFill>
        <p:spPr>
          <a:xfrm>
            <a:off x="1577861" y="2376186"/>
            <a:ext cx="8462534" cy="3980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8006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F29E-E1C9-4585-888C-24F69893BB5C}"/>
              </a:ext>
            </a:extLst>
          </p:cNvPr>
          <p:cNvSpPr>
            <a:spLocks noGrp="1"/>
          </p:cNvSpPr>
          <p:nvPr>
            <p:ph type="title"/>
          </p:nvPr>
        </p:nvSpPr>
        <p:spPr/>
        <p:txBody>
          <a:bodyPr/>
          <a:lstStyle/>
          <a:p>
            <a:r>
              <a:rPr lang="en-US"/>
              <a:t>Multiple Linear Regression-Analysis</a:t>
            </a:r>
          </a:p>
        </p:txBody>
      </p:sp>
      <p:sp>
        <p:nvSpPr>
          <p:cNvPr id="4" name="Slide Number Placeholder 3">
            <a:extLst>
              <a:ext uri="{FF2B5EF4-FFF2-40B4-BE49-F238E27FC236}">
                <a16:creationId xmlns:a16="http://schemas.microsoft.com/office/drawing/2014/main" id="{1F366F62-2A31-41F2-BAB6-1B54EA55EA40}"/>
              </a:ext>
            </a:extLst>
          </p:cNvPr>
          <p:cNvSpPr>
            <a:spLocks noGrp="1"/>
          </p:cNvSpPr>
          <p:nvPr>
            <p:ph type="sldNum" sz="quarter" idx="12"/>
          </p:nvPr>
        </p:nvSpPr>
        <p:spPr/>
        <p:txBody>
          <a:bodyPr/>
          <a:lstStyle/>
          <a:p>
            <a:fld id="{FB12CDF8-32CE-4E9C-B71D-397F5A61EE24}" type="slidenum">
              <a:rPr lang="en-US" smtClean="0"/>
              <a:t>15</a:t>
            </a:fld>
            <a:endParaRPr lang="en-US"/>
          </a:p>
        </p:txBody>
      </p:sp>
      <p:sp>
        <p:nvSpPr>
          <p:cNvPr id="7" name="TextBox 6">
            <a:extLst>
              <a:ext uri="{FF2B5EF4-FFF2-40B4-BE49-F238E27FC236}">
                <a16:creationId xmlns:a16="http://schemas.microsoft.com/office/drawing/2014/main" id="{1374EFE4-47F4-43F4-ADFD-9172DBC696B4}"/>
              </a:ext>
            </a:extLst>
          </p:cNvPr>
          <p:cNvSpPr txBox="1"/>
          <p:nvPr/>
        </p:nvSpPr>
        <p:spPr>
          <a:xfrm>
            <a:off x="496504" y="2185605"/>
            <a:ext cx="3562350" cy="1477328"/>
          </a:xfrm>
          <a:prstGeom prst="rect">
            <a:avLst/>
          </a:prstGeom>
          <a:noFill/>
        </p:spPr>
        <p:txBody>
          <a:bodyPr wrap="square" rtlCol="0">
            <a:spAutoFit/>
          </a:bodyPr>
          <a:lstStyle/>
          <a:p>
            <a:pPr algn="l"/>
            <a:r>
              <a:rPr lang="en-US" b="1">
                <a:latin typeface="Sofia Pro Medium" panose="020B0000000000000000" pitchFamily="34" charset="0"/>
              </a:rPr>
              <a:t>~56% of the difference in rehab completion between African American patients and non-African American patients  can be explained by  x axis variables </a:t>
            </a:r>
          </a:p>
        </p:txBody>
      </p:sp>
      <p:pic>
        <p:nvPicPr>
          <p:cNvPr id="11" name="Content Placeholder 10">
            <a:extLst>
              <a:ext uri="{FF2B5EF4-FFF2-40B4-BE49-F238E27FC236}">
                <a16:creationId xmlns:a16="http://schemas.microsoft.com/office/drawing/2014/main" id="{F00E3713-50F3-4C8C-9039-51AC568FF7C1}"/>
              </a:ext>
            </a:extLst>
          </p:cNvPr>
          <p:cNvPicPr>
            <a:picLocks noGrp="1" noChangeAspect="1"/>
          </p:cNvPicPr>
          <p:nvPr>
            <p:ph idx="1"/>
          </p:nvPr>
        </p:nvPicPr>
        <p:blipFill>
          <a:blip r:embed="rId2"/>
          <a:stretch>
            <a:fillRect/>
          </a:stretch>
        </p:blipFill>
        <p:spPr>
          <a:xfrm>
            <a:off x="746449" y="4489242"/>
            <a:ext cx="2902750" cy="71868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a:extLst>
              <a:ext uri="{FF2B5EF4-FFF2-40B4-BE49-F238E27FC236}">
                <a16:creationId xmlns:a16="http://schemas.microsoft.com/office/drawing/2014/main" id="{78A1EA5B-7C9C-4904-9832-08F6BCC26CF0}"/>
              </a:ext>
            </a:extLst>
          </p:cNvPr>
          <p:cNvPicPr>
            <a:picLocks noChangeAspect="1"/>
          </p:cNvPicPr>
          <p:nvPr/>
        </p:nvPicPr>
        <p:blipFill>
          <a:blip r:embed="rId3"/>
          <a:stretch>
            <a:fillRect/>
          </a:stretch>
        </p:blipFill>
        <p:spPr>
          <a:xfrm>
            <a:off x="5241375" y="1677177"/>
            <a:ext cx="4665173" cy="5044298"/>
          </a:xfrm>
          <a:prstGeom prst="rect">
            <a:avLst/>
          </a:prstGeom>
        </p:spPr>
      </p:pic>
    </p:spTree>
    <p:extLst>
      <p:ext uri="{BB962C8B-B14F-4D97-AF65-F5344CB8AC3E}">
        <p14:creationId xmlns:p14="http://schemas.microsoft.com/office/powerpoint/2010/main" val="1545555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6BCB-282A-4336-8D18-8A088F212366}"/>
              </a:ext>
            </a:extLst>
          </p:cNvPr>
          <p:cNvSpPr>
            <a:spLocks noGrp="1"/>
          </p:cNvSpPr>
          <p:nvPr>
            <p:ph type="title"/>
          </p:nvPr>
        </p:nvSpPr>
        <p:spPr>
          <a:xfrm>
            <a:off x="381000" y="317491"/>
            <a:ext cx="14232196" cy="498598"/>
          </a:xfrm>
        </p:spPr>
        <p:txBody>
          <a:bodyPr/>
          <a:lstStyle/>
          <a:p>
            <a:r>
              <a:rPr lang="en-US"/>
              <a:t>Virtual Twins Analysis- Multilinear Regression</a:t>
            </a:r>
          </a:p>
        </p:txBody>
      </p:sp>
      <p:sp>
        <p:nvSpPr>
          <p:cNvPr id="4" name="Slide Number Placeholder 3">
            <a:extLst>
              <a:ext uri="{FF2B5EF4-FFF2-40B4-BE49-F238E27FC236}">
                <a16:creationId xmlns:a16="http://schemas.microsoft.com/office/drawing/2014/main" id="{9CDCD028-EDED-4D7C-975E-391344DCAE97}"/>
              </a:ext>
            </a:extLst>
          </p:cNvPr>
          <p:cNvSpPr>
            <a:spLocks noGrp="1"/>
          </p:cNvSpPr>
          <p:nvPr>
            <p:ph type="sldNum" sz="quarter" idx="12"/>
          </p:nvPr>
        </p:nvSpPr>
        <p:spPr>
          <a:xfrm>
            <a:off x="4724399" y="6356350"/>
            <a:ext cx="3415727" cy="365125"/>
          </a:xfrm>
        </p:spPr>
        <p:txBody>
          <a:bodyPr/>
          <a:lstStyle/>
          <a:p>
            <a:fld id="{FB12CDF8-32CE-4E9C-B71D-397F5A61EE24}" type="slidenum">
              <a:rPr lang="en-US" smtClean="0"/>
              <a:t>16</a:t>
            </a:fld>
            <a:endParaRPr lang="en-US"/>
          </a:p>
        </p:txBody>
      </p:sp>
      <p:sp>
        <p:nvSpPr>
          <p:cNvPr id="3" name="TextBox 2">
            <a:extLst>
              <a:ext uri="{FF2B5EF4-FFF2-40B4-BE49-F238E27FC236}">
                <a16:creationId xmlns:a16="http://schemas.microsoft.com/office/drawing/2014/main" id="{488187A9-0FB6-4E8F-8C4D-FDF47AEAB096}"/>
              </a:ext>
            </a:extLst>
          </p:cNvPr>
          <p:cNvSpPr txBox="1"/>
          <p:nvPr/>
        </p:nvSpPr>
        <p:spPr>
          <a:xfrm>
            <a:off x="381000" y="3393468"/>
            <a:ext cx="3942322" cy="2862322"/>
          </a:xfrm>
          <a:prstGeom prst="rect">
            <a:avLst/>
          </a:prstGeom>
          <a:noFill/>
        </p:spPr>
        <p:txBody>
          <a:bodyPr wrap="square" rtlCol="0">
            <a:spAutoFit/>
          </a:bodyPr>
          <a:lstStyle/>
          <a:p>
            <a:pPr algn="l"/>
            <a:r>
              <a:rPr lang="en-US" b="1">
                <a:latin typeface="Sofia Pro Medium" panose="020B0000000000000000" pitchFamily="34" charset="0"/>
              </a:rPr>
              <a:t>Top Positive Coefficients:</a:t>
            </a:r>
          </a:p>
          <a:p>
            <a:pPr marL="342900" indent="-342900" algn="l">
              <a:buAutoNum type="arabicParenR"/>
            </a:pPr>
            <a:r>
              <a:rPr lang="en-US">
                <a:latin typeface="Sofia Pro Medium" panose="020B0000000000000000" pitchFamily="34" charset="0"/>
              </a:rPr>
              <a:t>If they were referred from a school/education primary source</a:t>
            </a:r>
          </a:p>
          <a:p>
            <a:pPr marL="342900" indent="-342900" algn="l">
              <a:buAutoNum type="arabicParenR"/>
            </a:pPr>
            <a:r>
              <a:rPr lang="en-US">
                <a:latin typeface="Sofia Pro Medium" panose="020B0000000000000000" pitchFamily="34" charset="0"/>
              </a:rPr>
              <a:t>Type of services received such as 24-hour detox, ambulatory services, long term stay</a:t>
            </a:r>
          </a:p>
          <a:p>
            <a:pPr marL="342900" indent="-342900" algn="l">
              <a:buAutoNum type="arabicParenR"/>
            </a:pPr>
            <a:r>
              <a:rPr lang="en-US">
                <a:latin typeface="Sofia Pro Medium" panose="020B0000000000000000" pitchFamily="34" charset="0"/>
              </a:rPr>
              <a:t>Whether they are employed part time or full time</a:t>
            </a:r>
          </a:p>
          <a:p>
            <a:pPr algn="l"/>
            <a:endParaRPr lang="en-US">
              <a:latin typeface="Sofia Pro Medium" panose="020B0000000000000000" pitchFamily="34" charset="0"/>
            </a:endParaRPr>
          </a:p>
          <a:p>
            <a:pPr algn="l"/>
            <a:endParaRPr lang="en-US">
              <a:latin typeface="Sofia Pro Medium" panose="020B0000000000000000" pitchFamily="34" charset="0"/>
            </a:endParaRPr>
          </a:p>
        </p:txBody>
      </p:sp>
      <p:sp>
        <p:nvSpPr>
          <p:cNvPr id="7" name="TextBox 6">
            <a:extLst>
              <a:ext uri="{FF2B5EF4-FFF2-40B4-BE49-F238E27FC236}">
                <a16:creationId xmlns:a16="http://schemas.microsoft.com/office/drawing/2014/main" id="{1E574194-7CAD-4771-89B0-6C995FB71BE8}"/>
              </a:ext>
            </a:extLst>
          </p:cNvPr>
          <p:cNvSpPr txBox="1"/>
          <p:nvPr/>
        </p:nvSpPr>
        <p:spPr>
          <a:xfrm>
            <a:off x="4886132" y="3393468"/>
            <a:ext cx="7305868" cy="1754326"/>
          </a:xfrm>
          <a:prstGeom prst="rect">
            <a:avLst/>
          </a:prstGeom>
          <a:noFill/>
        </p:spPr>
        <p:txBody>
          <a:bodyPr wrap="square">
            <a:spAutoFit/>
          </a:bodyPr>
          <a:lstStyle/>
          <a:p>
            <a:pPr algn="l"/>
            <a:r>
              <a:rPr lang="en-US" b="1">
                <a:latin typeface="Sofia Pro Medium" panose="020B0000000000000000" pitchFamily="34" charset="0"/>
              </a:rPr>
              <a:t>Top Negative Coefficients:</a:t>
            </a:r>
          </a:p>
          <a:p>
            <a:pPr marL="342900" indent="-342900" algn="l">
              <a:buAutoNum type="arabicParenR"/>
            </a:pPr>
            <a:r>
              <a:rPr lang="en-US">
                <a:latin typeface="Sofia Pro Medium" panose="020B0000000000000000" pitchFamily="34" charset="0"/>
              </a:rPr>
              <a:t>Alcohol intoxication (DSMCRIT)</a:t>
            </a:r>
          </a:p>
          <a:p>
            <a:pPr marL="342900" indent="-342900" algn="l">
              <a:buAutoNum type="arabicParenR"/>
            </a:pPr>
            <a:r>
              <a:rPr lang="en-US">
                <a:latin typeface="Sofia Pro Medium" panose="020B0000000000000000" pitchFamily="34" charset="0"/>
              </a:rPr>
              <a:t>Substance induced disorder (DSMCRIT)</a:t>
            </a:r>
          </a:p>
          <a:p>
            <a:pPr marL="342900" indent="-342900" algn="l">
              <a:buAutoNum type="arabicParenR"/>
            </a:pPr>
            <a:r>
              <a:rPr lang="en-US">
                <a:latin typeface="Sofia Pro Medium" panose="020B0000000000000000" pitchFamily="34" charset="0"/>
              </a:rPr>
              <a:t>Daily use of substances at discharge</a:t>
            </a:r>
          </a:p>
          <a:p>
            <a:pPr marL="342900" indent="-342900" algn="l">
              <a:buAutoNum type="arabicParenR"/>
            </a:pPr>
            <a:r>
              <a:rPr lang="en-US">
                <a:latin typeface="Sofia Pro Medium" panose="020B0000000000000000" pitchFamily="34" charset="0"/>
              </a:rPr>
              <a:t>Cocaine dependence disorder (DSMCRIT)</a:t>
            </a:r>
          </a:p>
          <a:p>
            <a:pPr marL="342900" indent="-342900" algn="l">
              <a:buAutoNum type="arabicParenR"/>
            </a:pPr>
            <a:r>
              <a:rPr lang="en-US">
                <a:latin typeface="Sofia Pro Medium" panose="020B0000000000000000" pitchFamily="34" charset="0"/>
              </a:rPr>
              <a:t>Heroin flagged at intake</a:t>
            </a:r>
          </a:p>
        </p:txBody>
      </p:sp>
      <p:sp>
        <p:nvSpPr>
          <p:cNvPr id="5" name="TextBox 4">
            <a:extLst>
              <a:ext uri="{FF2B5EF4-FFF2-40B4-BE49-F238E27FC236}">
                <a16:creationId xmlns:a16="http://schemas.microsoft.com/office/drawing/2014/main" id="{78E4C9EB-E1B9-468C-B29D-789763EA415D}"/>
              </a:ext>
            </a:extLst>
          </p:cNvPr>
          <p:cNvSpPr txBox="1"/>
          <p:nvPr/>
        </p:nvSpPr>
        <p:spPr>
          <a:xfrm>
            <a:off x="479110" y="1771124"/>
            <a:ext cx="3844212" cy="1200329"/>
          </a:xfrm>
          <a:prstGeom prst="rect">
            <a:avLst/>
          </a:prstGeom>
          <a:noFill/>
        </p:spPr>
        <p:txBody>
          <a:bodyPr wrap="square" rtlCol="0">
            <a:spAutoFit/>
          </a:bodyPr>
          <a:lstStyle/>
          <a:p>
            <a:pPr algn="l"/>
            <a:r>
              <a:rPr lang="en-US" b="1">
                <a:latin typeface="Sofia Pro Medium" panose="020B0000000000000000" pitchFamily="34" charset="0"/>
              </a:rPr>
              <a:t>What factors reduce the disparity between African American rehab completion and other race rehab completion?</a:t>
            </a:r>
          </a:p>
        </p:txBody>
      </p:sp>
      <p:sp>
        <p:nvSpPr>
          <p:cNvPr id="8" name="TextBox 7">
            <a:extLst>
              <a:ext uri="{FF2B5EF4-FFF2-40B4-BE49-F238E27FC236}">
                <a16:creationId xmlns:a16="http://schemas.microsoft.com/office/drawing/2014/main" id="{FD7DC9D6-398B-4CD6-BFC8-8476C868D1FF}"/>
              </a:ext>
            </a:extLst>
          </p:cNvPr>
          <p:cNvSpPr txBox="1"/>
          <p:nvPr/>
        </p:nvSpPr>
        <p:spPr>
          <a:xfrm>
            <a:off x="4724399" y="1771123"/>
            <a:ext cx="4036540" cy="1200329"/>
          </a:xfrm>
          <a:prstGeom prst="rect">
            <a:avLst/>
          </a:prstGeom>
          <a:noFill/>
        </p:spPr>
        <p:txBody>
          <a:bodyPr wrap="square">
            <a:spAutoFit/>
          </a:bodyPr>
          <a:lstStyle/>
          <a:p>
            <a:pPr algn="l"/>
            <a:r>
              <a:rPr lang="en-US" b="1">
                <a:latin typeface="Sofia Pro Medium" panose="020B0000000000000000" pitchFamily="34" charset="0"/>
              </a:rPr>
              <a:t>What factors increase the disparity between African American rehab completion and other race rehab completion?</a:t>
            </a:r>
          </a:p>
        </p:txBody>
      </p:sp>
    </p:spTree>
    <p:extLst>
      <p:ext uri="{BB962C8B-B14F-4D97-AF65-F5344CB8AC3E}">
        <p14:creationId xmlns:p14="http://schemas.microsoft.com/office/powerpoint/2010/main" val="2951689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76538B-7148-4800-A05C-EBD68EA926D7}"/>
              </a:ext>
            </a:extLst>
          </p:cNvPr>
          <p:cNvSpPr>
            <a:spLocks noGrp="1"/>
          </p:cNvSpPr>
          <p:nvPr>
            <p:ph type="sldNum" sz="quarter" idx="12"/>
          </p:nvPr>
        </p:nvSpPr>
        <p:spPr>
          <a:xfrm>
            <a:off x="4724400" y="6356350"/>
            <a:ext cx="2743200" cy="365125"/>
          </a:xfrm>
        </p:spPr>
        <p:txBody>
          <a:bodyPr anchor="ctr">
            <a:normAutofit/>
          </a:bodyPr>
          <a:lstStyle/>
          <a:p>
            <a:pPr>
              <a:spcAft>
                <a:spcPts val="600"/>
              </a:spcAft>
            </a:pPr>
            <a:fld id="{FB12CDF8-32CE-4E9C-B71D-397F5A61EE24}" type="slidenum">
              <a:rPr lang="en-US" smtClean="0"/>
              <a:pPr>
                <a:spcAft>
                  <a:spcPts val="600"/>
                </a:spcAft>
              </a:pPr>
              <a:t>17</a:t>
            </a:fld>
            <a:endParaRPr lang="en-US"/>
          </a:p>
        </p:txBody>
      </p:sp>
      <p:sp>
        <p:nvSpPr>
          <p:cNvPr id="6" name="AutoShape 2">
            <a:extLst>
              <a:ext uri="{FF2B5EF4-FFF2-40B4-BE49-F238E27FC236}">
                <a16:creationId xmlns:a16="http://schemas.microsoft.com/office/drawing/2014/main" id="{05B8FDD4-4A19-4ADD-8C83-91F3C48C32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C9F2639F-32F3-4B31-BB30-99FA7F3ADE67}"/>
              </a:ext>
            </a:extLst>
          </p:cNvPr>
          <p:cNvPicPr>
            <a:picLocks noChangeAspect="1"/>
          </p:cNvPicPr>
          <p:nvPr/>
        </p:nvPicPr>
        <p:blipFill>
          <a:blip r:embed="rId2"/>
          <a:stretch>
            <a:fillRect/>
          </a:stretch>
        </p:blipFill>
        <p:spPr>
          <a:xfrm>
            <a:off x="354784" y="470074"/>
            <a:ext cx="11482432" cy="6219651"/>
          </a:xfrm>
          <a:prstGeom prst="rect">
            <a:avLst/>
          </a:prstGeom>
        </p:spPr>
      </p:pic>
      <p:sp>
        <p:nvSpPr>
          <p:cNvPr id="10" name="Text Placeholder 3">
            <a:extLst>
              <a:ext uri="{FF2B5EF4-FFF2-40B4-BE49-F238E27FC236}">
                <a16:creationId xmlns:a16="http://schemas.microsoft.com/office/drawing/2014/main" id="{22B9D6C4-A50F-4632-B6BD-F0A1FE12F900}"/>
              </a:ext>
            </a:extLst>
          </p:cNvPr>
          <p:cNvSpPr>
            <a:spLocks noGrp="1"/>
          </p:cNvSpPr>
          <p:nvPr>
            <p:ph type="body" sz="quarter" idx="14"/>
          </p:nvPr>
        </p:nvSpPr>
        <p:spPr>
          <a:xfrm>
            <a:off x="7383149" y="168275"/>
            <a:ext cx="3108325" cy="3108325"/>
          </a:xfrm>
        </p:spPr>
        <p:txBody>
          <a:bodyPr anchor="ctr">
            <a:normAutofit/>
          </a:bodyPr>
          <a:lstStyle/>
          <a:p>
            <a:r>
              <a:rPr lang="en-US"/>
              <a:t>Coefficients-Virtual Twins Multilinear Regression</a:t>
            </a:r>
          </a:p>
        </p:txBody>
      </p:sp>
    </p:spTree>
    <p:extLst>
      <p:ext uri="{BB962C8B-B14F-4D97-AF65-F5344CB8AC3E}">
        <p14:creationId xmlns:p14="http://schemas.microsoft.com/office/powerpoint/2010/main" val="2174990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98A6-BFC1-4D7C-9C31-37004EC6B962}"/>
              </a:ext>
            </a:extLst>
          </p:cNvPr>
          <p:cNvSpPr>
            <a:spLocks noGrp="1"/>
          </p:cNvSpPr>
          <p:nvPr>
            <p:ph type="title"/>
          </p:nvPr>
        </p:nvSpPr>
        <p:spPr>
          <a:xfrm>
            <a:off x="3877733" y="3179701"/>
            <a:ext cx="3886200" cy="498598"/>
          </a:xfrm>
        </p:spPr>
        <p:txBody>
          <a:bodyPr/>
          <a:lstStyle/>
          <a:p>
            <a:r>
              <a:rPr lang="en-IN" dirty="0"/>
              <a:t>TEDS ANALYSIS</a:t>
            </a:r>
            <a:endParaRPr lang="en-US" dirty="0"/>
          </a:p>
        </p:txBody>
      </p:sp>
      <p:sp>
        <p:nvSpPr>
          <p:cNvPr id="5" name="Slide Number Placeholder 4">
            <a:extLst>
              <a:ext uri="{FF2B5EF4-FFF2-40B4-BE49-F238E27FC236}">
                <a16:creationId xmlns:a16="http://schemas.microsoft.com/office/drawing/2014/main" id="{62216552-FA3C-4DDC-85B8-9F6D3C6E231D}"/>
              </a:ext>
            </a:extLst>
          </p:cNvPr>
          <p:cNvSpPr>
            <a:spLocks noGrp="1"/>
          </p:cNvSpPr>
          <p:nvPr>
            <p:ph type="sldNum" sz="quarter" idx="12"/>
          </p:nvPr>
        </p:nvSpPr>
        <p:spPr/>
        <p:txBody>
          <a:bodyPr/>
          <a:lstStyle/>
          <a:p>
            <a:fld id="{FB12CDF8-32CE-4E9C-B71D-397F5A61EE24}" type="slidenum">
              <a:rPr lang="en-US" smtClean="0"/>
              <a:t>18</a:t>
            </a:fld>
            <a:endParaRPr lang="en-US"/>
          </a:p>
        </p:txBody>
      </p:sp>
    </p:spTree>
    <p:extLst>
      <p:ext uri="{BB962C8B-B14F-4D97-AF65-F5344CB8AC3E}">
        <p14:creationId xmlns:p14="http://schemas.microsoft.com/office/powerpoint/2010/main" val="68945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0E72-3D00-4C12-B6EF-8845ED9610E3}"/>
              </a:ext>
            </a:extLst>
          </p:cNvPr>
          <p:cNvSpPr>
            <a:spLocks noGrp="1"/>
          </p:cNvSpPr>
          <p:nvPr>
            <p:ph type="title"/>
          </p:nvPr>
        </p:nvSpPr>
        <p:spPr>
          <a:xfrm>
            <a:off x="257735" y="255581"/>
            <a:ext cx="11430000" cy="498598"/>
          </a:xfrm>
        </p:spPr>
        <p:txBody>
          <a:bodyPr/>
          <a:lstStyle/>
          <a:p>
            <a:r>
              <a:rPr lang="en-US">
                <a:latin typeface="Arial"/>
                <a:cs typeface="Arial"/>
              </a:rPr>
              <a:t>TEDS Race Breakdown</a:t>
            </a:r>
            <a:endParaRPr lang="en-US"/>
          </a:p>
        </p:txBody>
      </p:sp>
      <p:pic>
        <p:nvPicPr>
          <p:cNvPr id="10" name="Picture 10" descr="Chart&#10;&#10;Description automatically generated">
            <a:extLst>
              <a:ext uri="{FF2B5EF4-FFF2-40B4-BE49-F238E27FC236}">
                <a16:creationId xmlns:a16="http://schemas.microsoft.com/office/drawing/2014/main" id="{4B27744F-BF09-43F7-BE37-4306CAD40018}"/>
              </a:ext>
            </a:extLst>
          </p:cNvPr>
          <p:cNvPicPr>
            <a:picLocks noGrp="1" noChangeAspect="1"/>
          </p:cNvPicPr>
          <p:nvPr>
            <p:ph idx="1"/>
          </p:nvPr>
        </p:nvPicPr>
        <p:blipFill>
          <a:blip r:embed="rId2"/>
          <a:stretch>
            <a:fillRect/>
          </a:stretch>
        </p:blipFill>
        <p:spPr>
          <a:xfrm>
            <a:off x="4309592" y="824620"/>
            <a:ext cx="7618138" cy="5204144"/>
          </a:xfrm>
        </p:spPr>
      </p:pic>
      <p:sp>
        <p:nvSpPr>
          <p:cNvPr id="4" name="Slide Number Placeholder 3">
            <a:extLst>
              <a:ext uri="{FF2B5EF4-FFF2-40B4-BE49-F238E27FC236}">
                <a16:creationId xmlns:a16="http://schemas.microsoft.com/office/drawing/2014/main" id="{CFA954C0-DBE0-4C3E-A359-97DD7FE0BDC7}"/>
              </a:ext>
            </a:extLst>
          </p:cNvPr>
          <p:cNvSpPr>
            <a:spLocks noGrp="1"/>
          </p:cNvSpPr>
          <p:nvPr>
            <p:ph type="sldNum" sz="quarter" idx="12"/>
          </p:nvPr>
        </p:nvSpPr>
        <p:spPr/>
        <p:txBody>
          <a:bodyPr/>
          <a:lstStyle/>
          <a:p>
            <a:fld id="{FB12CDF8-32CE-4E9C-B71D-397F5A61EE24}" type="slidenum">
              <a:rPr lang="en-US" smtClean="0"/>
              <a:t>19</a:t>
            </a:fld>
            <a:endParaRPr lang="en-US"/>
          </a:p>
        </p:txBody>
      </p:sp>
      <p:sp>
        <p:nvSpPr>
          <p:cNvPr id="11" name="TextBox 10">
            <a:extLst>
              <a:ext uri="{FF2B5EF4-FFF2-40B4-BE49-F238E27FC236}">
                <a16:creationId xmlns:a16="http://schemas.microsoft.com/office/drawing/2014/main" id="{71FBFE92-AD34-4FAF-8638-03A89925A9B2}"/>
              </a:ext>
            </a:extLst>
          </p:cNvPr>
          <p:cNvSpPr txBox="1"/>
          <p:nvPr/>
        </p:nvSpPr>
        <p:spPr>
          <a:xfrm>
            <a:off x="252423" y="2643011"/>
            <a:ext cx="37741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Helvetica"/>
                <a:cs typeface="Helvetica"/>
              </a:rPr>
              <a:t>TEDS Race breakdown is comparable to the U.S population breakdown</a:t>
            </a:r>
          </a:p>
        </p:txBody>
      </p:sp>
      <p:sp>
        <p:nvSpPr>
          <p:cNvPr id="13" name="Rectangle 12">
            <a:extLst>
              <a:ext uri="{FF2B5EF4-FFF2-40B4-BE49-F238E27FC236}">
                <a16:creationId xmlns:a16="http://schemas.microsoft.com/office/drawing/2014/main" id="{EB220EF9-A296-4958-A7E8-C06A243CB3E4}"/>
              </a:ext>
            </a:extLst>
          </p:cNvPr>
          <p:cNvSpPr/>
          <p:nvPr/>
        </p:nvSpPr>
        <p:spPr>
          <a:xfrm>
            <a:off x="4532670" y="1066799"/>
            <a:ext cx="1437966" cy="4326192"/>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83563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381000" y="404794"/>
            <a:ext cx="11430000" cy="498598"/>
          </a:xfrm>
        </p:spPr>
        <p:txBody>
          <a:bodyPr/>
          <a:lstStyle/>
          <a:p>
            <a:r>
              <a:rPr lang="en-US"/>
              <a:t>Agenda</a:t>
            </a:r>
          </a:p>
        </p:txBody>
      </p:sp>
      <p:sp>
        <p:nvSpPr>
          <p:cNvPr id="22" name="Content Placeholder 21"/>
          <p:cNvSpPr>
            <a:spLocks noGrp="1"/>
          </p:cNvSpPr>
          <p:nvPr>
            <p:ph sz="half" idx="1"/>
          </p:nvPr>
        </p:nvSpPr>
        <p:spPr>
          <a:xfrm>
            <a:off x="381000" y="1136810"/>
            <a:ext cx="5428129" cy="5066644"/>
          </a:xfrm>
        </p:spPr>
        <p:txBody>
          <a:bodyPr vert="horz" lIns="0" tIns="0" rIns="0" bIns="0" rtlCol="0" anchor="t">
            <a:noAutofit/>
          </a:bodyPr>
          <a:lstStyle/>
          <a:p>
            <a:pPr marL="233045" lvl="1" indent="-233045"/>
            <a:r>
              <a:rPr lang="en-US" sz="2400" b="1" dirty="0">
                <a:latin typeface="+mn-lt"/>
                <a:cs typeface="Arial"/>
              </a:rPr>
              <a:t>National Client Breakdown</a:t>
            </a:r>
            <a:endParaRPr lang="en-US" dirty="0"/>
          </a:p>
          <a:p>
            <a:pPr marL="233045" lvl="1" indent="-233045"/>
            <a:r>
              <a:rPr lang="en-US" sz="2400" b="1" dirty="0">
                <a:latin typeface="Arial"/>
                <a:cs typeface="Arial"/>
              </a:rPr>
              <a:t>TEDS Treatment Completion Drivers</a:t>
            </a:r>
            <a:endParaRPr lang="en-US" sz="2400" b="1" dirty="0"/>
          </a:p>
          <a:p>
            <a:pPr marL="233045" lvl="1" indent="-233045"/>
            <a:r>
              <a:rPr lang="en-US" sz="2400" b="1" dirty="0">
                <a:latin typeface="Arial"/>
                <a:cs typeface="Arial"/>
              </a:rPr>
              <a:t>Racial Disparity Treatment Completion</a:t>
            </a:r>
            <a:endParaRPr lang="en-US" dirty="0"/>
          </a:p>
          <a:p>
            <a:pPr marL="0" lvl="1" indent="0">
              <a:buNone/>
            </a:pPr>
            <a:endParaRPr lang="en-US" sz="2400" b="1"/>
          </a:p>
          <a:p>
            <a:pPr marL="233045" lvl="1" indent="-233045"/>
            <a:endParaRPr lang="en-US" sz="2400">
              <a:latin typeface="Helvetica"/>
            </a:endParaRPr>
          </a:p>
        </p:txBody>
      </p:sp>
      <p:pic>
        <p:nvPicPr>
          <p:cNvPr id="14" name="Picture Placeholder 1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5913" b="15913"/>
          <a:stretch>
            <a:fillRect/>
          </a:stretch>
        </p:blipFill>
        <p:spPr/>
      </p:pic>
      <p:pic>
        <p:nvPicPr>
          <p:cNvPr id="3" name="Picture 2" descr="Logo&#10;&#10;Description automatically generated">
            <a:extLst>
              <a:ext uri="{FF2B5EF4-FFF2-40B4-BE49-F238E27FC236}">
                <a16:creationId xmlns:a16="http://schemas.microsoft.com/office/drawing/2014/main" id="{0F91F356-8B71-6247-8286-572706AE8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1429" y="1607494"/>
            <a:ext cx="3816592" cy="3816592"/>
          </a:xfrm>
          <a:prstGeom prst="rect">
            <a:avLst/>
          </a:prstGeom>
        </p:spPr>
      </p:pic>
      <p:sp>
        <p:nvSpPr>
          <p:cNvPr id="2" name="Slide Number Placeholder 1">
            <a:extLst>
              <a:ext uri="{FF2B5EF4-FFF2-40B4-BE49-F238E27FC236}">
                <a16:creationId xmlns:a16="http://schemas.microsoft.com/office/drawing/2014/main" id="{A9721894-2F00-47A0-B3E3-7691CB0B5B1A}"/>
              </a:ext>
            </a:extLst>
          </p:cNvPr>
          <p:cNvSpPr>
            <a:spLocks noGrp="1"/>
          </p:cNvSpPr>
          <p:nvPr>
            <p:ph type="sldNum" sz="quarter" idx="12"/>
          </p:nvPr>
        </p:nvSpPr>
        <p:spPr/>
        <p:txBody>
          <a:bodyPr/>
          <a:lstStyle/>
          <a:p>
            <a:fld id="{FB12CDF8-32CE-4E9C-B71D-397F5A61EE24}" type="slidenum">
              <a:rPr lang="en-US" smtClean="0"/>
              <a:t>2</a:t>
            </a:fld>
            <a:endParaRPr lang="en-US"/>
          </a:p>
        </p:txBody>
      </p:sp>
    </p:spTree>
    <p:extLst>
      <p:ext uri="{BB962C8B-B14F-4D97-AF65-F5344CB8AC3E}">
        <p14:creationId xmlns:p14="http://schemas.microsoft.com/office/powerpoint/2010/main" val="98569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035F9-BE39-43AD-9C90-0646A525E928}"/>
              </a:ext>
            </a:extLst>
          </p:cNvPr>
          <p:cNvSpPr>
            <a:spLocks noGrp="1"/>
          </p:cNvSpPr>
          <p:nvPr>
            <p:ph type="title"/>
          </p:nvPr>
        </p:nvSpPr>
        <p:spPr/>
        <p:txBody>
          <a:bodyPr/>
          <a:lstStyle/>
          <a:p>
            <a:r>
              <a:rPr lang="en-IN"/>
              <a:t>Exploratory Data Analysis(EDA)</a:t>
            </a:r>
            <a:endParaRPr lang="en-US"/>
          </a:p>
        </p:txBody>
      </p:sp>
      <p:sp>
        <p:nvSpPr>
          <p:cNvPr id="3" name="Content Placeholder 2">
            <a:extLst>
              <a:ext uri="{FF2B5EF4-FFF2-40B4-BE49-F238E27FC236}">
                <a16:creationId xmlns:a16="http://schemas.microsoft.com/office/drawing/2014/main" id="{65D93B0D-D117-4DE7-A3E6-4124D118A964}"/>
              </a:ext>
            </a:extLst>
          </p:cNvPr>
          <p:cNvSpPr>
            <a:spLocks noGrp="1"/>
          </p:cNvSpPr>
          <p:nvPr>
            <p:ph sz="half" idx="1"/>
          </p:nvPr>
        </p:nvSpPr>
        <p:spPr/>
        <p:txBody>
          <a:bodyPr/>
          <a:lstStyle/>
          <a:p>
            <a:r>
              <a:rPr lang="en-IN"/>
              <a:t>As we can see from the chart, more than 1.4 million people attended self groups during the program. </a:t>
            </a:r>
          </a:p>
          <a:p>
            <a:r>
              <a:rPr lang="en-US"/>
              <a:t>Next steps include, finding correlation between people who have attended self help groups and completed treatment successfully.</a:t>
            </a:r>
            <a:endParaRPr lang="en-IN"/>
          </a:p>
        </p:txBody>
      </p:sp>
      <p:graphicFrame>
        <p:nvGraphicFramePr>
          <p:cNvPr id="17" name="Content Placeholder 16">
            <a:extLst>
              <a:ext uri="{FF2B5EF4-FFF2-40B4-BE49-F238E27FC236}">
                <a16:creationId xmlns:a16="http://schemas.microsoft.com/office/drawing/2014/main" id="{AC65AA46-C8D7-4CB3-A6F3-E76B620AB813}"/>
              </a:ext>
            </a:extLst>
          </p:cNvPr>
          <p:cNvGraphicFramePr>
            <a:graphicFrameLocks noGrp="1"/>
          </p:cNvGraphicFramePr>
          <p:nvPr>
            <p:ph sz="half" idx="2"/>
          </p:nvPr>
        </p:nvGraphicFramePr>
        <p:xfrm>
          <a:off x="6383338" y="1798638"/>
          <a:ext cx="5427662" cy="4144962"/>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921E420E-863C-4204-B665-4F98E2BEB2AA}"/>
              </a:ext>
            </a:extLst>
          </p:cNvPr>
          <p:cNvSpPr>
            <a:spLocks noGrp="1"/>
          </p:cNvSpPr>
          <p:nvPr>
            <p:ph type="sldNum" sz="quarter" idx="12"/>
          </p:nvPr>
        </p:nvSpPr>
        <p:spPr/>
        <p:txBody>
          <a:bodyPr/>
          <a:lstStyle/>
          <a:p>
            <a:fld id="{FB12CDF8-32CE-4E9C-B71D-397F5A61EE24}" type="slidenum">
              <a:rPr lang="en-US" smtClean="0"/>
              <a:t>20</a:t>
            </a:fld>
            <a:endParaRPr lang="en-US"/>
          </a:p>
        </p:txBody>
      </p:sp>
    </p:spTree>
    <p:extLst>
      <p:ext uri="{BB962C8B-B14F-4D97-AF65-F5344CB8AC3E}">
        <p14:creationId xmlns:p14="http://schemas.microsoft.com/office/powerpoint/2010/main" val="692976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1D5-BEA3-4FD5-AAEE-B77B8000689D}"/>
              </a:ext>
            </a:extLst>
          </p:cNvPr>
          <p:cNvSpPr>
            <a:spLocks noGrp="1"/>
          </p:cNvSpPr>
          <p:nvPr>
            <p:ph type="title"/>
          </p:nvPr>
        </p:nvSpPr>
        <p:spPr/>
        <p:txBody>
          <a:bodyPr/>
          <a:lstStyle/>
          <a:p>
            <a:r>
              <a:rPr lang="en-IN"/>
              <a:t>Exploratory Data Analysis(EDA)</a:t>
            </a:r>
            <a:endParaRPr lang="en-US"/>
          </a:p>
        </p:txBody>
      </p:sp>
      <p:graphicFrame>
        <p:nvGraphicFramePr>
          <p:cNvPr id="10" name="Content Placeholder 9">
            <a:extLst>
              <a:ext uri="{FF2B5EF4-FFF2-40B4-BE49-F238E27FC236}">
                <a16:creationId xmlns:a16="http://schemas.microsoft.com/office/drawing/2014/main" id="{18A7E2FA-4E75-4D3E-B55F-DA6F48234E89}"/>
              </a:ext>
            </a:extLst>
          </p:cNvPr>
          <p:cNvGraphicFramePr>
            <a:graphicFrameLocks noGrp="1"/>
          </p:cNvGraphicFramePr>
          <p:nvPr>
            <p:ph sz="half" idx="1"/>
          </p:nvPr>
        </p:nvGraphicFramePr>
        <p:xfrm>
          <a:off x="381000" y="1798638"/>
          <a:ext cx="5427663" cy="41449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a:extLst>
              <a:ext uri="{FF2B5EF4-FFF2-40B4-BE49-F238E27FC236}">
                <a16:creationId xmlns:a16="http://schemas.microsoft.com/office/drawing/2014/main" id="{FE41095C-9F65-464D-8237-8682DF04F118}"/>
              </a:ext>
            </a:extLst>
          </p:cNvPr>
          <p:cNvGraphicFramePr>
            <a:graphicFrameLocks noGrp="1"/>
          </p:cNvGraphicFramePr>
          <p:nvPr>
            <p:ph sz="half" idx="2"/>
          </p:nvPr>
        </p:nvGraphicFramePr>
        <p:xfrm>
          <a:off x="6383338" y="1798638"/>
          <a:ext cx="5427662" cy="4144962"/>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00A73949-38B4-4A58-A938-966403CF08DB}"/>
              </a:ext>
            </a:extLst>
          </p:cNvPr>
          <p:cNvSpPr>
            <a:spLocks noGrp="1"/>
          </p:cNvSpPr>
          <p:nvPr>
            <p:ph type="sldNum" sz="quarter" idx="12"/>
          </p:nvPr>
        </p:nvSpPr>
        <p:spPr/>
        <p:txBody>
          <a:bodyPr/>
          <a:lstStyle/>
          <a:p>
            <a:fld id="{FB12CDF8-32CE-4E9C-B71D-397F5A61EE24}" type="slidenum">
              <a:rPr lang="en-US" smtClean="0"/>
              <a:t>21</a:t>
            </a:fld>
            <a:endParaRPr lang="en-US"/>
          </a:p>
        </p:txBody>
      </p:sp>
    </p:spTree>
    <p:extLst>
      <p:ext uri="{BB962C8B-B14F-4D97-AF65-F5344CB8AC3E}">
        <p14:creationId xmlns:p14="http://schemas.microsoft.com/office/powerpoint/2010/main" val="1006364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F870-F2DF-4482-8E08-935F33C9E3C1}"/>
              </a:ext>
            </a:extLst>
          </p:cNvPr>
          <p:cNvSpPr>
            <a:spLocks noGrp="1"/>
          </p:cNvSpPr>
          <p:nvPr>
            <p:ph type="title"/>
          </p:nvPr>
        </p:nvSpPr>
        <p:spPr/>
        <p:txBody>
          <a:bodyPr/>
          <a:lstStyle/>
          <a:p>
            <a:r>
              <a:rPr lang="en-IN"/>
              <a:t>Exploratory Data Analysis(EDA)</a:t>
            </a:r>
            <a:endParaRPr lang="en-US"/>
          </a:p>
        </p:txBody>
      </p:sp>
      <p:sp>
        <p:nvSpPr>
          <p:cNvPr id="3" name="Content Placeholder 2">
            <a:extLst>
              <a:ext uri="{FF2B5EF4-FFF2-40B4-BE49-F238E27FC236}">
                <a16:creationId xmlns:a16="http://schemas.microsoft.com/office/drawing/2014/main" id="{2806FD36-DA08-4C54-87D5-FDD19C814303}"/>
              </a:ext>
            </a:extLst>
          </p:cNvPr>
          <p:cNvSpPr>
            <a:spLocks noGrp="1"/>
          </p:cNvSpPr>
          <p:nvPr>
            <p:ph sz="half" idx="1"/>
          </p:nvPr>
        </p:nvSpPr>
        <p:spPr/>
        <p:txBody>
          <a:bodyPr/>
          <a:lstStyle/>
          <a:p>
            <a:r>
              <a:rPr lang="en-IN"/>
              <a:t>Data shows that most of the clients belong to the 25-34 age range. Closely followed by 35-39 year range.</a:t>
            </a:r>
            <a:endParaRPr lang="en-US"/>
          </a:p>
        </p:txBody>
      </p:sp>
      <p:graphicFrame>
        <p:nvGraphicFramePr>
          <p:cNvPr id="14" name="Content Placeholder 13">
            <a:extLst>
              <a:ext uri="{FF2B5EF4-FFF2-40B4-BE49-F238E27FC236}">
                <a16:creationId xmlns:a16="http://schemas.microsoft.com/office/drawing/2014/main" id="{D7F65C22-A833-4B2E-8411-16B57C14D31C}"/>
              </a:ext>
            </a:extLst>
          </p:cNvPr>
          <p:cNvGraphicFramePr>
            <a:graphicFrameLocks noGrp="1"/>
          </p:cNvGraphicFramePr>
          <p:nvPr>
            <p:ph sz="half" idx="2"/>
          </p:nvPr>
        </p:nvGraphicFramePr>
        <p:xfrm>
          <a:off x="6383338" y="1798638"/>
          <a:ext cx="5427662" cy="4144962"/>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1F2AFA43-0B55-42FB-A6EC-F5D067AEC9F4}"/>
              </a:ext>
            </a:extLst>
          </p:cNvPr>
          <p:cNvSpPr>
            <a:spLocks noGrp="1"/>
          </p:cNvSpPr>
          <p:nvPr>
            <p:ph type="sldNum" sz="quarter" idx="12"/>
          </p:nvPr>
        </p:nvSpPr>
        <p:spPr/>
        <p:txBody>
          <a:bodyPr/>
          <a:lstStyle/>
          <a:p>
            <a:fld id="{FB12CDF8-32CE-4E9C-B71D-397F5A61EE24}" type="slidenum">
              <a:rPr lang="en-US" smtClean="0"/>
              <a:t>22</a:t>
            </a:fld>
            <a:endParaRPr lang="en-US"/>
          </a:p>
        </p:txBody>
      </p:sp>
    </p:spTree>
    <p:extLst>
      <p:ext uri="{BB962C8B-B14F-4D97-AF65-F5344CB8AC3E}">
        <p14:creationId xmlns:p14="http://schemas.microsoft.com/office/powerpoint/2010/main" val="142232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5B90-DFDC-4465-8E38-58F1888B175B}"/>
              </a:ext>
            </a:extLst>
          </p:cNvPr>
          <p:cNvSpPr>
            <a:spLocks noGrp="1"/>
          </p:cNvSpPr>
          <p:nvPr>
            <p:ph type="title"/>
          </p:nvPr>
        </p:nvSpPr>
        <p:spPr/>
        <p:txBody>
          <a:bodyPr/>
          <a:lstStyle/>
          <a:p>
            <a:r>
              <a:rPr lang="en-US" dirty="0">
                <a:latin typeface="Arial"/>
                <a:cs typeface="Arial"/>
              </a:rPr>
              <a:t>TEDS Age</a:t>
            </a:r>
          </a:p>
        </p:txBody>
      </p:sp>
      <p:pic>
        <p:nvPicPr>
          <p:cNvPr id="6" name="Picture 6" descr="Chart, box and whisker chart&#10;&#10;Description automatically generated">
            <a:extLst>
              <a:ext uri="{FF2B5EF4-FFF2-40B4-BE49-F238E27FC236}">
                <a16:creationId xmlns:a16="http://schemas.microsoft.com/office/drawing/2014/main" id="{53BBCBA4-D7A2-4A25-88AB-AAB29376119A}"/>
              </a:ext>
            </a:extLst>
          </p:cNvPr>
          <p:cNvPicPr>
            <a:picLocks noGrp="1" noChangeAspect="1"/>
          </p:cNvPicPr>
          <p:nvPr>
            <p:ph sz="half" idx="1"/>
          </p:nvPr>
        </p:nvPicPr>
        <p:blipFill>
          <a:blip r:embed="rId2"/>
          <a:stretch>
            <a:fillRect/>
          </a:stretch>
        </p:blipFill>
        <p:spPr>
          <a:xfrm>
            <a:off x="1342463" y="2690065"/>
            <a:ext cx="3505200" cy="2362200"/>
          </a:xfrm>
        </p:spPr>
      </p:pic>
      <p:pic>
        <p:nvPicPr>
          <p:cNvPr id="7" name="Picture 7" descr="Text&#10;&#10;Description automatically generated">
            <a:extLst>
              <a:ext uri="{FF2B5EF4-FFF2-40B4-BE49-F238E27FC236}">
                <a16:creationId xmlns:a16="http://schemas.microsoft.com/office/drawing/2014/main" id="{520C854D-639F-44A6-A883-D10263E984CE}"/>
              </a:ext>
            </a:extLst>
          </p:cNvPr>
          <p:cNvPicPr>
            <a:picLocks noGrp="1" noChangeAspect="1"/>
          </p:cNvPicPr>
          <p:nvPr>
            <p:ph sz="half" idx="2"/>
          </p:nvPr>
        </p:nvPicPr>
        <p:blipFill>
          <a:blip r:embed="rId3"/>
          <a:stretch>
            <a:fillRect/>
          </a:stretch>
        </p:blipFill>
        <p:spPr>
          <a:xfrm>
            <a:off x="7228281" y="2902623"/>
            <a:ext cx="2333625" cy="1676400"/>
          </a:xfrm>
        </p:spPr>
      </p:pic>
      <p:sp>
        <p:nvSpPr>
          <p:cNvPr id="5" name="Slide Number Placeholder 4">
            <a:extLst>
              <a:ext uri="{FF2B5EF4-FFF2-40B4-BE49-F238E27FC236}">
                <a16:creationId xmlns:a16="http://schemas.microsoft.com/office/drawing/2014/main" id="{92CB76A5-6C48-47CF-A8D6-1DA96A9337A3}"/>
              </a:ext>
            </a:extLst>
          </p:cNvPr>
          <p:cNvSpPr>
            <a:spLocks noGrp="1"/>
          </p:cNvSpPr>
          <p:nvPr>
            <p:ph type="sldNum" sz="quarter" idx="12"/>
          </p:nvPr>
        </p:nvSpPr>
        <p:spPr/>
        <p:txBody>
          <a:bodyPr/>
          <a:lstStyle/>
          <a:p>
            <a:fld id="{FB12CDF8-32CE-4E9C-B71D-397F5A61EE24}" type="slidenum">
              <a:rPr lang="en-US" smtClean="0"/>
              <a:t>23</a:t>
            </a:fld>
            <a:endParaRPr lang="en-US"/>
          </a:p>
        </p:txBody>
      </p:sp>
    </p:spTree>
    <p:extLst>
      <p:ext uri="{BB962C8B-B14F-4D97-AF65-F5344CB8AC3E}">
        <p14:creationId xmlns:p14="http://schemas.microsoft.com/office/powerpoint/2010/main" val="308232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468D-751F-419F-BB07-60F78F7CF1B5}"/>
              </a:ext>
            </a:extLst>
          </p:cNvPr>
          <p:cNvSpPr>
            <a:spLocks noGrp="1"/>
          </p:cNvSpPr>
          <p:nvPr>
            <p:ph type="title"/>
          </p:nvPr>
        </p:nvSpPr>
        <p:spPr/>
        <p:txBody>
          <a:bodyPr/>
          <a:lstStyle/>
          <a:p>
            <a:r>
              <a:rPr lang="en-US" dirty="0">
                <a:cs typeface="Arial"/>
              </a:rPr>
              <a:t>TEDS EDUC</a:t>
            </a:r>
            <a:endParaRPr lang="en-US" dirty="0"/>
          </a:p>
        </p:txBody>
      </p:sp>
      <p:pic>
        <p:nvPicPr>
          <p:cNvPr id="6" name="Picture 6" descr="Chart, box and whisker chart&#10;&#10;Description automatically generated">
            <a:extLst>
              <a:ext uri="{FF2B5EF4-FFF2-40B4-BE49-F238E27FC236}">
                <a16:creationId xmlns:a16="http://schemas.microsoft.com/office/drawing/2014/main" id="{B63ED236-D2F6-4E3C-9277-7FA5F99490CC}"/>
              </a:ext>
            </a:extLst>
          </p:cNvPr>
          <p:cNvPicPr>
            <a:picLocks noGrp="1" noChangeAspect="1"/>
          </p:cNvPicPr>
          <p:nvPr>
            <p:ph sz="half" idx="1"/>
          </p:nvPr>
        </p:nvPicPr>
        <p:blipFill>
          <a:blip r:embed="rId2"/>
          <a:stretch>
            <a:fillRect/>
          </a:stretch>
        </p:blipFill>
        <p:spPr>
          <a:xfrm>
            <a:off x="985276" y="2451940"/>
            <a:ext cx="4219575" cy="2838450"/>
          </a:xfrm>
        </p:spPr>
      </p:pic>
      <p:pic>
        <p:nvPicPr>
          <p:cNvPr id="7" name="Picture 7" descr="Graphical user interface, text&#10;&#10;Description automatically generated">
            <a:extLst>
              <a:ext uri="{FF2B5EF4-FFF2-40B4-BE49-F238E27FC236}">
                <a16:creationId xmlns:a16="http://schemas.microsoft.com/office/drawing/2014/main" id="{9FFE96C3-527A-4B19-A4FA-A60BC4455484}"/>
              </a:ext>
            </a:extLst>
          </p:cNvPr>
          <p:cNvPicPr>
            <a:picLocks noGrp="1" noChangeAspect="1"/>
          </p:cNvPicPr>
          <p:nvPr>
            <p:ph sz="half" idx="2"/>
          </p:nvPr>
        </p:nvPicPr>
        <p:blipFill>
          <a:blip r:embed="rId3"/>
          <a:stretch>
            <a:fillRect/>
          </a:stretch>
        </p:blipFill>
        <p:spPr>
          <a:xfrm>
            <a:off x="7887260" y="2985340"/>
            <a:ext cx="2419350" cy="1771650"/>
          </a:xfrm>
        </p:spPr>
      </p:pic>
      <p:sp>
        <p:nvSpPr>
          <p:cNvPr id="5" name="Slide Number Placeholder 4">
            <a:extLst>
              <a:ext uri="{FF2B5EF4-FFF2-40B4-BE49-F238E27FC236}">
                <a16:creationId xmlns:a16="http://schemas.microsoft.com/office/drawing/2014/main" id="{B81CC61A-593D-4F31-B57F-5D3BAFA086B3}"/>
              </a:ext>
            </a:extLst>
          </p:cNvPr>
          <p:cNvSpPr>
            <a:spLocks noGrp="1"/>
          </p:cNvSpPr>
          <p:nvPr>
            <p:ph type="sldNum" sz="quarter" idx="12"/>
          </p:nvPr>
        </p:nvSpPr>
        <p:spPr/>
        <p:txBody>
          <a:bodyPr/>
          <a:lstStyle/>
          <a:p>
            <a:fld id="{FB12CDF8-32CE-4E9C-B71D-397F5A61EE24}" type="slidenum">
              <a:rPr lang="en-US" smtClean="0"/>
              <a:t>24</a:t>
            </a:fld>
            <a:endParaRPr lang="en-US"/>
          </a:p>
        </p:txBody>
      </p:sp>
    </p:spTree>
    <p:extLst>
      <p:ext uri="{BB962C8B-B14F-4D97-AF65-F5344CB8AC3E}">
        <p14:creationId xmlns:p14="http://schemas.microsoft.com/office/powerpoint/2010/main" val="1190390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6598-D61C-4D01-88E7-DD64193037C3}"/>
              </a:ext>
            </a:extLst>
          </p:cNvPr>
          <p:cNvSpPr>
            <a:spLocks noGrp="1"/>
          </p:cNvSpPr>
          <p:nvPr>
            <p:ph type="title"/>
          </p:nvPr>
        </p:nvSpPr>
        <p:spPr/>
        <p:txBody>
          <a:bodyPr/>
          <a:lstStyle/>
          <a:p>
            <a:r>
              <a:rPr lang="en-IN"/>
              <a:t>Exploratory Data Analysis(EDA)</a:t>
            </a:r>
            <a:endParaRPr lang="en-US"/>
          </a:p>
        </p:txBody>
      </p:sp>
      <p:graphicFrame>
        <p:nvGraphicFramePr>
          <p:cNvPr id="7" name="Content Placeholder 6">
            <a:extLst>
              <a:ext uri="{FF2B5EF4-FFF2-40B4-BE49-F238E27FC236}">
                <a16:creationId xmlns:a16="http://schemas.microsoft.com/office/drawing/2014/main" id="{91562E47-D3F6-493A-8A65-3734D4E99C6D}"/>
              </a:ext>
            </a:extLst>
          </p:cNvPr>
          <p:cNvGraphicFramePr>
            <a:graphicFrameLocks noGrp="1"/>
          </p:cNvGraphicFramePr>
          <p:nvPr>
            <p:ph sz="half" idx="2"/>
          </p:nvPr>
        </p:nvGraphicFramePr>
        <p:xfrm>
          <a:off x="6383338" y="1798638"/>
          <a:ext cx="5427662" cy="4144962"/>
        </p:xfrm>
        <a:graphic>
          <a:graphicData uri="http://schemas.openxmlformats.org/drawingml/2006/chart">
            <c:chart xmlns:c="http://schemas.openxmlformats.org/drawingml/2006/chart" xmlns:r="http://schemas.openxmlformats.org/officeDocument/2006/relationships" r:id="rId2"/>
          </a:graphicData>
        </a:graphic>
      </p:graphicFrame>
      <p:sp>
        <p:nvSpPr>
          <p:cNvPr id="12" name="Content Placeholder 11">
            <a:extLst>
              <a:ext uri="{FF2B5EF4-FFF2-40B4-BE49-F238E27FC236}">
                <a16:creationId xmlns:a16="http://schemas.microsoft.com/office/drawing/2014/main" id="{17612AAC-E8A2-44ED-913F-EAABDA863D9B}"/>
              </a:ext>
            </a:extLst>
          </p:cNvPr>
          <p:cNvSpPr>
            <a:spLocks noGrp="1"/>
          </p:cNvSpPr>
          <p:nvPr>
            <p:ph sz="half" idx="1"/>
          </p:nvPr>
        </p:nvSpPr>
        <p:spPr/>
        <p:txBody>
          <a:bodyPr/>
          <a:lstStyle/>
          <a:p>
            <a:r>
              <a:rPr lang="en-IN"/>
              <a:t>Days in program show that around 50% people have been discharged (with/against medical advice) within 30 days of start of program.</a:t>
            </a:r>
            <a:endParaRPr lang="en-US"/>
          </a:p>
        </p:txBody>
      </p:sp>
      <p:sp>
        <p:nvSpPr>
          <p:cNvPr id="3" name="Slide Number Placeholder 2">
            <a:extLst>
              <a:ext uri="{FF2B5EF4-FFF2-40B4-BE49-F238E27FC236}">
                <a16:creationId xmlns:a16="http://schemas.microsoft.com/office/drawing/2014/main" id="{1B3DE974-E81A-4FBA-A928-1DBFEA5EB3D6}"/>
              </a:ext>
            </a:extLst>
          </p:cNvPr>
          <p:cNvSpPr>
            <a:spLocks noGrp="1"/>
          </p:cNvSpPr>
          <p:nvPr>
            <p:ph type="sldNum" sz="quarter" idx="12"/>
          </p:nvPr>
        </p:nvSpPr>
        <p:spPr/>
        <p:txBody>
          <a:bodyPr/>
          <a:lstStyle/>
          <a:p>
            <a:fld id="{FB12CDF8-32CE-4E9C-B71D-397F5A61EE24}" type="slidenum">
              <a:rPr lang="en-US" smtClean="0"/>
              <a:t>25</a:t>
            </a:fld>
            <a:endParaRPr lang="en-US"/>
          </a:p>
        </p:txBody>
      </p:sp>
    </p:spTree>
    <p:extLst>
      <p:ext uri="{BB962C8B-B14F-4D97-AF65-F5344CB8AC3E}">
        <p14:creationId xmlns:p14="http://schemas.microsoft.com/office/powerpoint/2010/main" val="1671844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D453-13D0-44BD-A6C3-45AF0938CF44}"/>
              </a:ext>
            </a:extLst>
          </p:cNvPr>
          <p:cNvSpPr>
            <a:spLocks noGrp="1"/>
          </p:cNvSpPr>
          <p:nvPr>
            <p:ph type="title"/>
          </p:nvPr>
        </p:nvSpPr>
        <p:spPr>
          <a:xfrm>
            <a:off x="3050281" y="704398"/>
            <a:ext cx="5279246" cy="498598"/>
          </a:xfrm>
        </p:spPr>
        <p:txBody>
          <a:bodyPr/>
          <a:lstStyle/>
          <a:p>
            <a:r>
              <a:rPr lang="en-US" b="0">
                <a:latin typeface="Arial"/>
                <a:cs typeface="Arial"/>
              </a:rPr>
              <a:t>Resampled TEDS Data</a:t>
            </a:r>
          </a:p>
        </p:txBody>
      </p:sp>
      <p:sp>
        <p:nvSpPr>
          <p:cNvPr id="5" name="Slide Number Placeholder 4">
            <a:extLst>
              <a:ext uri="{FF2B5EF4-FFF2-40B4-BE49-F238E27FC236}">
                <a16:creationId xmlns:a16="http://schemas.microsoft.com/office/drawing/2014/main" id="{F003D708-16BF-49D5-B44D-89438A82ECEB}"/>
              </a:ext>
            </a:extLst>
          </p:cNvPr>
          <p:cNvSpPr>
            <a:spLocks noGrp="1"/>
          </p:cNvSpPr>
          <p:nvPr>
            <p:ph type="sldNum" sz="quarter" idx="12"/>
          </p:nvPr>
        </p:nvSpPr>
        <p:spPr/>
        <p:txBody>
          <a:bodyPr/>
          <a:lstStyle/>
          <a:p>
            <a:fld id="{FB12CDF8-32CE-4E9C-B71D-397F5A61EE24}" type="slidenum">
              <a:rPr lang="en-US" smtClean="0"/>
              <a:t>26</a:t>
            </a:fld>
            <a:endParaRPr lang="en-US"/>
          </a:p>
        </p:txBody>
      </p:sp>
      <p:pic>
        <p:nvPicPr>
          <p:cNvPr id="7" name="Picture 7" descr="Chart&#10;&#10;Description automatically generated">
            <a:extLst>
              <a:ext uri="{FF2B5EF4-FFF2-40B4-BE49-F238E27FC236}">
                <a16:creationId xmlns:a16="http://schemas.microsoft.com/office/drawing/2014/main" id="{4BDD6402-F11E-4EA1-BC9A-E405172C2B7D}"/>
              </a:ext>
            </a:extLst>
          </p:cNvPr>
          <p:cNvPicPr>
            <a:picLocks noChangeAspect="1"/>
          </p:cNvPicPr>
          <p:nvPr/>
        </p:nvPicPr>
        <p:blipFill>
          <a:blip r:embed="rId2"/>
          <a:stretch>
            <a:fillRect/>
          </a:stretch>
        </p:blipFill>
        <p:spPr>
          <a:xfrm>
            <a:off x="544807" y="1911857"/>
            <a:ext cx="4467966" cy="2897398"/>
          </a:xfrm>
          <a:prstGeom prst="rect">
            <a:avLst/>
          </a:prstGeom>
        </p:spPr>
      </p:pic>
      <p:pic>
        <p:nvPicPr>
          <p:cNvPr id="8" name="Picture 8" descr="Chart, bar chart&#10;&#10;Description automatically generated">
            <a:extLst>
              <a:ext uri="{FF2B5EF4-FFF2-40B4-BE49-F238E27FC236}">
                <a16:creationId xmlns:a16="http://schemas.microsoft.com/office/drawing/2014/main" id="{355E9B5B-31A1-47DA-815E-5B3D37F38600}"/>
              </a:ext>
            </a:extLst>
          </p:cNvPr>
          <p:cNvPicPr>
            <a:picLocks noChangeAspect="1"/>
          </p:cNvPicPr>
          <p:nvPr/>
        </p:nvPicPr>
        <p:blipFill>
          <a:blip r:embed="rId3"/>
          <a:stretch>
            <a:fillRect/>
          </a:stretch>
        </p:blipFill>
        <p:spPr>
          <a:xfrm>
            <a:off x="6148017" y="1929270"/>
            <a:ext cx="4431463" cy="2999462"/>
          </a:xfrm>
          <a:prstGeom prst="rect">
            <a:avLst/>
          </a:prstGeom>
        </p:spPr>
      </p:pic>
      <p:pic>
        <p:nvPicPr>
          <p:cNvPr id="9" name="Picture 9">
            <a:extLst>
              <a:ext uri="{FF2B5EF4-FFF2-40B4-BE49-F238E27FC236}">
                <a16:creationId xmlns:a16="http://schemas.microsoft.com/office/drawing/2014/main" id="{4B931437-C43C-4664-A980-57834B638052}"/>
              </a:ext>
            </a:extLst>
          </p:cNvPr>
          <p:cNvPicPr>
            <a:picLocks noChangeAspect="1"/>
          </p:cNvPicPr>
          <p:nvPr/>
        </p:nvPicPr>
        <p:blipFill>
          <a:blip r:embed="rId4"/>
          <a:stretch>
            <a:fillRect/>
          </a:stretch>
        </p:blipFill>
        <p:spPr>
          <a:xfrm>
            <a:off x="982844" y="5074133"/>
            <a:ext cx="4203319" cy="852825"/>
          </a:xfrm>
          <a:prstGeom prst="rect">
            <a:avLst/>
          </a:prstGeom>
        </p:spPr>
      </p:pic>
      <p:pic>
        <p:nvPicPr>
          <p:cNvPr id="10" name="Picture 10">
            <a:extLst>
              <a:ext uri="{FF2B5EF4-FFF2-40B4-BE49-F238E27FC236}">
                <a16:creationId xmlns:a16="http://schemas.microsoft.com/office/drawing/2014/main" id="{86847FEF-1591-49B1-B8E2-A29EFA873102}"/>
              </a:ext>
            </a:extLst>
          </p:cNvPr>
          <p:cNvPicPr>
            <a:picLocks noChangeAspect="1"/>
          </p:cNvPicPr>
          <p:nvPr/>
        </p:nvPicPr>
        <p:blipFill>
          <a:blip r:embed="rId5"/>
          <a:stretch>
            <a:fillRect/>
          </a:stretch>
        </p:blipFill>
        <p:spPr>
          <a:xfrm>
            <a:off x="6221022" y="5005084"/>
            <a:ext cx="4440589" cy="927041"/>
          </a:xfrm>
          <a:prstGeom prst="rect">
            <a:avLst/>
          </a:prstGeom>
        </p:spPr>
      </p:pic>
    </p:spTree>
    <p:extLst>
      <p:ext uri="{BB962C8B-B14F-4D97-AF65-F5344CB8AC3E}">
        <p14:creationId xmlns:p14="http://schemas.microsoft.com/office/powerpoint/2010/main" val="2609861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D453-13D0-44BD-A6C3-45AF0938CF44}"/>
              </a:ext>
            </a:extLst>
          </p:cNvPr>
          <p:cNvSpPr>
            <a:spLocks noGrp="1"/>
          </p:cNvSpPr>
          <p:nvPr>
            <p:ph type="title"/>
          </p:nvPr>
        </p:nvSpPr>
        <p:spPr>
          <a:xfrm>
            <a:off x="3050281" y="704398"/>
            <a:ext cx="5279246" cy="498598"/>
          </a:xfrm>
        </p:spPr>
        <p:txBody>
          <a:bodyPr/>
          <a:lstStyle/>
          <a:p>
            <a:r>
              <a:rPr lang="en-US" b="0">
                <a:latin typeface="Arial"/>
                <a:cs typeface="Arial"/>
              </a:rPr>
              <a:t>Resampled TEDS Data</a:t>
            </a:r>
          </a:p>
        </p:txBody>
      </p:sp>
      <p:sp>
        <p:nvSpPr>
          <p:cNvPr id="5" name="Slide Number Placeholder 4">
            <a:extLst>
              <a:ext uri="{FF2B5EF4-FFF2-40B4-BE49-F238E27FC236}">
                <a16:creationId xmlns:a16="http://schemas.microsoft.com/office/drawing/2014/main" id="{F003D708-16BF-49D5-B44D-89438A82ECEB}"/>
              </a:ext>
            </a:extLst>
          </p:cNvPr>
          <p:cNvSpPr>
            <a:spLocks noGrp="1"/>
          </p:cNvSpPr>
          <p:nvPr>
            <p:ph type="sldNum" sz="quarter" idx="12"/>
          </p:nvPr>
        </p:nvSpPr>
        <p:spPr/>
        <p:txBody>
          <a:bodyPr/>
          <a:lstStyle/>
          <a:p>
            <a:fld id="{FB12CDF8-32CE-4E9C-B71D-397F5A61EE24}" type="slidenum">
              <a:rPr lang="en-US" smtClean="0"/>
              <a:t>27</a:t>
            </a:fld>
            <a:endParaRPr lang="en-US"/>
          </a:p>
        </p:txBody>
      </p:sp>
      <p:pic>
        <p:nvPicPr>
          <p:cNvPr id="3" name="Picture 3" descr="Chart, bar chart&#10;&#10;Description automatically generated">
            <a:extLst>
              <a:ext uri="{FF2B5EF4-FFF2-40B4-BE49-F238E27FC236}">
                <a16:creationId xmlns:a16="http://schemas.microsoft.com/office/drawing/2014/main" id="{E62E1FD9-1153-44E3-9C5B-4517A59676CF}"/>
              </a:ext>
            </a:extLst>
          </p:cNvPr>
          <p:cNvPicPr>
            <a:picLocks noChangeAspect="1"/>
          </p:cNvPicPr>
          <p:nvPr/>
        </p:nvPicPr>
        <p:blipFill>
          <a:blip r:embed="rId2"/>
          <a:stretch>
            <a:fillRect/>
          </a:stretch>
        </p:blipFill>
        <p:spPr>
          <a:xfrm>
            <a:off x="873335" y="1645343"/>
            <a:ext cx="4312828" cy="2791626"/>
          </a:xfrm>
          <a:prstGeom prst="rect">
            <a:avLst/>
          </a:prstGeom>
        </p:spPr>
      </p:pic>
      <p:pic>
        <p:nvPicPr>
          <p:cNvPr id="4" name="Picture 5" descr="Chart, bar chart&#10;&#10;Description automatically generated">
            <a:extLst>
              <a:ext uri="{FF2B5EF4-FFF2-40B4-BE49-F238E27FC236}">
                <a16:creationId xmlns:a16="http://schemas.microsoft.com/office/drawing/2014/main" id="{A72546EC-C8BD-44D9-BBE1-AE885BBD11F9}"/>
              </a:ext>
            </a:extLst>
          </p:cNvPr>
          <p:cNvPicPr>
            <a:picLocks noChangeAspect="1"/>
          </p:cNvPicPr>
          <p:nvPr/>
        </p:nvPicPr>
        <p:blipFill>
          <a:blip r:embed="rId3"/>
          <a:stretch>
            <a:fillRect/>
          </a:stretch>
        </p:blipFill>
        <p:spPr>
          <a:xfrm>
            <a:off x="6056759" y="1645561"/>
            <a:ext cx="4358457" cy="2791189"/>
          </a:xfrm>
          <a:prstGeom prst="rect">
            <a:avLst/>
          </a:prstGeom>
        </p:spPr>
      </p:pic>
      <p:pic>
        <p:nvPicPr>
          <p:cNvPr id="6" name="Picture 10">
            <a:extLst>
              <a:ext uri="{FF2B5EF4-FFF2-40B4-BE49-F238E27FC236}">
                <a16:creationId xmlns:a16="http://schemas.microsoft.com/office/drawing/2014/main" id="{B815FDAB-D8BF-4B87-AC73-D439FD668648}"/>
              </a:ext>
            </a:extLst>
          </p:cNvPr>
          <p:cNvPicPr>
            <a:picLocks noChangeAspect="1"/>
          </p:cNvPicPr>
          <p:nvPr/>
        </p:nvPicPr>
        <p:blipFill>
          <a:blip r:embed="rId4"/>
          <a:stretch>
            <a:fillRect/>
          </a:stretch>
        </p:blipFill>
        <p:spPr>
          <a:xfrm>
            <a:off x="873334" y="4931970"/>
            <a:ext cx="4467966" cy="1027642"/>
          </a:xfrm>
          <a:prstGeom prst="rect">
            <a:avLst/>
          </a:prstGeom>
        </p:spPr>
      </p:pic>
      <p:pic>
        <p:nvPicPr>
          <p:cNvPr id="8" name="Picture 8">
            <a:extLst>
              <a:ext uri="{FF2B5EF4-FFF2-40B4-BE49-F238E27FC236}">
                <a16:creationId xmlns:a16="http://schemas.microsoft.com/office/drawing/2014/main" id="{D0FEA735-3502-4302-BC79-AB2FC6C6378B}"/>
              </a:ext>
            </a:extLst>
          </p:cNvPr>
          <p:cNvPicPr>
            <a:picLocks noChangeAspect="1"/>
          </p:cNvPicPr>
          <p:nvPr/>
        </p:nvPicPr>
        <p:blipFill>
          <a:blip r:embed="rId5"/>
          <a:stretch>
            <a:fillRect/>
          </a:stretch>
        </p:blipFill>
        <p:spPr>
          <a:xfrm>
            <a:off x="6056759" y="4932683"/>
            <a:ext cx="4358457" cy="788945"/>
          </a:xfrm>
          <a:prstGeom prst="rect">
            <a:avLst/>
          </a:prstGeom>
        </p:spPr>
      </p:pic>
    </p:spTree>
    <p:extLst>
      <p:ext uri="{BB962C8B-B14F-4D97-AF65-F5344CB8AC3E}">
        <p14:creationId xmlns:p14="http://schemas.microsoft.com/office/powerpoint/2010/main" val="305966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D453-13D0-44BD-A6C3-45AF0938CF44}"/>
              </a:ext>
            </a:extLst>
          </p:cNvPr>
          <p:cNvSpPr>
            <a:spLocks noGrp="1"/>
          </p:cNvSpPr>
          <p:nvPr>
            <p:ph type="title"/>
          </p:nvPr>
        </p:nvSpPr>
        <p:spPr>
          <a:xfrm>
            <a:off x="3050281" y="704398"/>
            <a:ext cx="5279246" cy="498598"/>
          </a:xfrm>
        </p:spPr>
        <p:txBody>
          <a:bodyPr/>
          <a:lstStyle/>
          <a:p>
            <a:r>
              <a:rPr lang="en-US" b="0">
                <a:latin typeface="Arial"/>
                <a:cs typeface="Arial"/>
              </a:rPr>
              <a:t>Resampled TEDS Data</a:t>
            </a:r>
          </a:p>
        </p:txBody>
      </p:sp>
      <p:sp>
        <p:nvSpPr>
          <p:cNvPr id="5" name="Slide Number Placeholder 4">
            <a:extLst>
              <a:ext uri="{FF2B5EF4-FFF2-40B4-BE49-F238E27FC236}">
                <a16:creationId xmlns:a16="http://schemas.microsoft.com/office/drawing/2014/main" id="{F003D708-16BF-49D5-B44D-89438A82ECEB}"/>
              </a:ext>
            </a:extLst>
          </p:cNvPr>
          <p:cNvSpPr>
            <a:spLocks noGrp="1"/>
          </p:cNvSpPr>
          <p:nvPr>
            <p:ph type="sldNum" sz="quarter" idx="12"/>
          </p:nvPr>
        </p:nvSpPr>
        <p:spPr/>
        <p:txBody>
          <a:bodyPr/>
          <a:lstStyle/>
          <a:p>
            <a:fld id="{FB12CDF8-32CE-4E9C-B71D-397F5A61EE24}" type="slidenum">
              <a:rPr lang="en-US" smtClean="0"/>
              <a:t>28</a:t>
            </a:fld>
            <a:endParaRPr lang="en-US"/>
          </a:p>
        </p:txBody>
      </p:sp>
      <p:pic>
        <p:nvPicPr>
          <p:cNvPr id="7" name="Picture 8" descr="Chart&#10;&#10;Description automatically generated">
            <a:extLst>
              <a:ext uri="{FF2B5EF4-FFF2-40B4-BE49-F238E27FC236}">
                <a16:creationId xmlns:a16="http://schemas.microsoft.com/office/drawing/2014/main" id="{45017EB8-01C5-4CE8-BFA1-700D1409DB60}"/>
              </a:ext>
            </a:extLst>
          </p:cNvPr>
          <p:cNvPicPr>
            <a:picLocks noChangeAspect="1"/>
          </p:cNvPicPr>
          <p:nvPr/>
        </p:nvPicPr>
        <p:blipFill>
          <a:blip r:embed="rId2"/>
          <a:stretch>
            <a:fillRect/>
          </a:stretch>
        </p:blipFill>
        <p:spPr>
          <a:xfrm>
            <a:off x="563059" y="1566087"/>
            <a:ext cx="4153126" cy="3972220"/>
          </a:xfrm>
          <a:prstGeom prst="rect">
            <a:avLst/>
          </a:prstGeom>
        </p:spPr>
      </p:pic>
      <p:pic>
        <p:nvPicPr>
          <p:cNvPr id="9" name="Picture 9" descr="Chart, bar chart&#10;&#10;Description automatically generated">
            <a:extLst>
              <a:ext uri="{FF2B5EF4-FFF2-40B4-BE49-F238E27FC236}">
                <a16:creationId xmlns:a16="http://schemas.microsoft.com/office/drawing/2014/main" id="{A5BC7A2E-1A5B-4E42-B390-AD33F13D597B}"/>
              </a:ext>
            </a:extLst>
          </p:cNvPr>
          <p:cNvPicPr>
            <a:picLocks noChangeAspect="1"/>
          </p:cNvPicPr>
          <p:nvPr/>
        </p:nvPicPr>
        <p:blipFill>
          <a:blip r:embed="rId3"/>
          <a:stretch>
            <a:fillRect/>
          </a:stretch>
        </p:blipFill>
        <p:spPr>
          <a:xfrm>
            <a:off x="6097825" y="1564062"/>
            <a:ext cx="3683152" cy="2780798"/>
          </a:xfrm>
          <a:prstGeom prst="rect">
            <a:avLst/>
          </a:prstGeom>
        </p:spPr>
      </p:pic>
      <p:pic>
        <p:nvPicPr>
          <p:cNvPr id="10" name="Picture 10">
            <a:extLst>
              <a:ext uri="{FF2B5EF4-FFF2-40B4-BE49-F238E27FC236}">
                <a16:creationId xmlns:a16="http://schemas.microsoft.com/office/drawing/2014/main" id="{B06E64B2-5C93-4030-8D26-C48F5ABD006D}"/>
              </a:ext>
            </a:extLst>
          </p:cNvPr>
          <p:cNvPicPr>
            <a:picLocks noChangeAspect="1"/>
          </p:cNvPicPr>
          <p:nvPr/>
        </p:nvPicPr>
        <p:blipFill>
          <a:blip r:embed="rId4"/>
          <a:stretch>
            <a:fillRect/>
          </a:stretch>
        </p:blipFill>
        <p:spPr>
          <a:xfrm>
            <a:off x="6047634" y="4782108"/>
            <a:ext cx="3801786" cy="798071"/>
          </a:xfrm>
          <a:prstGeom prst="rect">
            <a:avLst/>
          </a:prstGeom>
        </p:spPr>
      </p:pic>
    </p:spTree>
    <p:extLst>
      <p:ext uri="{BB962C8B-B14F-4D97-AF65-F5344CB8AC3E}">
        <p14:creationId xmlns:p14="http://schemas.microsoft.com/office/powerpoint/2010/main" val="2991217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D453-13D0-44BD-A6C3-45AF0938CF44}"/>
              </a:ext>
            </a:extLst>
          </p:cNvPr>
          <p:cNvSpPr>
            <a:spLocks noGrp="1"/>
          </p:cNvSpPr>
          <p:nvPr>
            <p:ph type="title"/>
          </p:nvPr>
        </p:nvSpPr>
        <p:spPr>
          <a:xfrm>
            <a:off x="3050281" y="704398"/>
            <a:ext cx="5279246" cy="498598"/>
          </a:xfrm>
        </p:spPr>
        <p:txBody>
          <a:bodyPr/>
          <a:lstStyle/>
          <a:p>
            <a:r>
              <a:rPr lang="en-US" b="0">
                <a:latin typeface="Arial"/>
                <a:cs typeface="Arial"/>
              </a:rPr>
              <a:t>Resampled TEDS Data</a:t>
            </a:r>
          </a:p>
        </p:txBody>
      </p:sp>
      <p:sp>
        <p:nvSpPr>
          <p:cNvPr id="5" name="Slide Number Placeholder 4">
            <a:extLst>
              <a:ext uri="{FF2B5EF4-FFF2-40B4-BE49-F238E27FC236}">
                <a16:creationId xmlns:a16="http://schemas.microsoft.com/office/drawing/2014/main" id="{F003D708-16BF-49D5-B44D-89438A82ECEB}"/>
              </a:ext>
            </a:extLst>
          </p:cNvPr>
          <p:cNvSpPr>
            <a:spLocks noGrp="1"/>
          </p:cNvSpPr>
          <p:nvPr>
            <p:ph type="sldNum" sz="quarter" idx="12"/>
          </p:nvPr>
        </p:nvSpPr>
        <p:spPr/>
        <p:txBody>
          <a:bodyPr/>
          <a:lstStyle/>
          <a:p>
            <a:fld id="{FB12CDF8-32CE-4E9C-B71D-397F5A61EE24}" type="slidenum">
              <a:rPr lang="en-US" smtClean="0"/>
              <a:t>29</a:t>
            </a:fld>
            <a:endParaRPr lang="en-US"/>
          </a:p>
        </p:txBody>
      </p:sp>
      <p:pic>
        <p:nvPicPr>
          <p:cNvPr id="3" name="Picture 3" descr="Chart, bar chart&#10;&#10;Description automatically generated">
            <a:extLst>
              <a:ext uri="{FF2B5EF4-FFF2-40B4-BE49-F238E27FC236}">
                <a16:creationId xmlns:a16="http://schemas.microsoft.com/office/drawing/2014/main" id="{A3CB3885-17C8-43E1-9801-829E47BAD2AA}"/>
              </a:ext>
            </a:extLst>
          </p:cNvPr>
          <p:cNvPicPr>
            <a:picLocks noChangeAspect="1"/>
          </p:cNvPicPr>
          <p:nvPr/>
        </p:nvPicPr>
        <p:blipFill>
          <a:blip r:embed="rId2"/>
          <a:stretch>
            <a:fillRect/>
          </a:stretch>
        </p:blipFill>
        <p:spPr>
          <a:xfrm>
            <a:off x="982843" y="1562707"/>
            <a:ext cx="3683151" cy="3066405"/>
          </a:xfrm>
          <a:prstGeom prst="rect">
            <a:avLst/>
          </a:prstGeom>
        </p:spPr>
      </p:pic>
      <p:pic>
        <p:nvPicPr>
          <p:cNvPr id="4" name="Picture 5" descr="Chart, bar chart&#10;&#10;Description automatically generated">
            <a:extLst>
              <a:ext uri="{FF2B5EF4-FFF2-40B4-BE49-F238E27FC236}">
                <a16:creationId xmlns:a16="http://schemas.microsoft.com/office/drawing/2014/main" id="{69F0DFDD-0C24-4AC4-8950-208A9725A602}"/>
              </a:ext>
            </a:extLst>
          </p:cNvPr>
          <p:cNvPicPr>
            <a:picLocks noChangeAspect="1"/>
          </p:cNvPicPr>
          <p:nvPr/>
        </p:nvPicPr>
        <p:blipFill>
          <a:blip r:embed="rId3"/>
          <a:stretch>
            <a:fillRect/>
          </a:stretch>
        </p:blipFill>
        <p:spPr>
          <a:xfrm>
            <a:off x="5792112" y="1536800"/>
            <a:ext cx="3737906" cy="2789692"/>
          </a:xfrm>
          <a:prstGeom prst="rect">
            <a:avLst/>
          </a:prstGeom>
        </p:spPr>
      </p:pic>
      <p:pic>
        <p:nvPicPr>
          <p:cNvPr id="6" name="Picture 7">
            <a:extLst>
              <a:ext uri="{FF2B5EF4-FFF2-40B4-BE49-F238E27FC236}">
                <a16:creationId xmlns:a16="http://schemas.microsoft.com/office/drawing/2014/main" id="{F19DFB64-A7AB-4773-801D-4C4B860EDA3E}"/>
              </a:ext>
            </a:extLst>
          </p:cNvPr>
          <p:cNvPicPr>
            <a:picLocks noChangeAspect="1"/>
          </p:cNvPicPr>
          <p:nvPr/>
        </p:nvPicPr>
        <p:blipFill>
          <a:blip r:embed="rId4"/>
          <a:stretch>
            <a:fillRect/>
          </a:stretch>
        </p:blipFill>
        <p:spPr>
          <a:xfrm>
            <a:off x="1110604" y="4887186"/>
            <a:ext cx="3815475" cy="651794"/>
          </a:xfrm>
          <a:prstGeom prst="rect">
            <a:avLst/>
          </a:prstGeom>
        </p:spPr>
      </p:pic>
      <p:pic>
        <p:nvPicPr>
          <p:cNvPr id="8" name="Picture 10">
            <a:extLst>
              <a:ext uri="{FF2B5EF4-FFF2-40B4-BE49-F238E27FC236}">
                <a16:creationId xmlns:a16="http://schemas.microsoft.com/office/drawing/2014/main" id="{430CE275-259E-4F79-B906-07A3B44EC2C2}"/>
              </a:ext>
            </a:extLst>
          </p:cNvPr>
          <p:cNvPicPr>
            <a:picLocks noChangeAspect="1"/>
          </p:cNvPicPr>
          <p:nvPr/>
        </p:nvPicPr>
        <p:blipFill>
          <a:blip r:embed="rId5"/>
          <a:stretch>
            <a:fillRect/>
          </a:stretch>
        </p:blipFill>
        <p:spPr>
          <a:xfrm>
            <a:off x="5819490" y="4886002"/>
            <a:ext cx="3810912" cy="763672"/>
          </a:xfrm>
          <a:prstGeom prst="rect">
            <a:avLst/>
          </a:prstGeom>
        </p:spPr>
      </p:pic>
    </p:spTree>
    <p:extLst>
      <p:ext uri="{BB962C8B-B14F-4D97-AF65-F5344CB8AC3E}">
        <p14:creationId xmlns:p14="http://schemas.microsoft.com/office/powerpoint/2010/main" val="3925088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ADE-D141-4EC0-BDD3-AA99B245CB93}"/>
              </a:ext>
            </a:extLst>
          </p:cNvPr>
          <p:cNvSpPr>
            <a:spLocks noGrp="1"/>
          </p:cNvSpPr>
          <p:nvPr>
            <p:ph type="title"/>
          </p:nvPr>
        </p:nvSpPr>
        <p:spPr/>
        <p:txBody>
          <a:bodyPr/>
          <a:lstStyle/>
          <a:p>
            <a:r>
              <a:rPr lang="en-US" dirty="0">
                <a:latin typeface="Arial"/>
                <a:cs typeface="Arial"/>
              </a:rPr>
              <a:t>Clients at The National Level</a:t>
            </a:r>
            <a:endParaRPr lang="en-US" dirty="0"/>
          </a:p>
        </p:txBody>
      </p:sp>
      <p:sp>
        <p:nvSpPr>
          <p:cNvPr id="4" name="Slide Number Placeholder 3">
            <a:extLst>
              <a:ext uri="{FF2B5EF4-FFF2-40B4-BE49-F238E27FC236}">
                <a16:creationId xmlns:a16="http://schemas.microsoft.com/office/drawing/2014/main" id="{E916BE16-C8AF-4CF9-86A4-CB691E6390DB}"/>
              </a:ext>
            </a:extLst>
          </p:cNvPr>
          <p:cNvSpPr>
            <a:spLocks noGrp="1"/>
          </p:cNvSpPr>
          <p:nvPr>
            <p:ph type="sldNum" sz="quarter" idx="12"/>
          </p:nvPr>
        </p:nvSpPr>
        <p:spPr/>
        <p:txBody>
          <a:bodyPr/>
          <a:lstStyle/>
          <a:p>
            <a:fld id="{FB12CDF8-32CE-4E9C-B71D-397F5A61EE24}" type="slidenum">
              <a:rPr lang="en-US" smtClean="0"/>
              <a:t>3</a:t>
            </a:fld>
            <a:endParaRPr lang="en-US"/>
          </a:p>
        </p:txBody>
      </p:sp>
      <p:graphicFrame>
        <p:nvGraphicFramePr>
          <p:cNvPr id="128" name="Diagram 128">
            <a:extLst>
              <a:ext uri="{FF2B5EF4-FFF2-40B4-BE49-F238E27FC236}">
                <a16:creationId xmlns:a16="http://schemas.microsoft.com/office/drawing/2014/main" id="{A015CD78-8A1E-494E-BCEC-7D5932F8DED8}"/>
              </a:ext>
            </a:extLst>
          </p:cNvPr>
          <p:cNvGraphicFramePr/>
          <p:nvPr>
            <p:extLst>
              <p:ext uri="{D42A27DB-BD31-4B8C-83A1-F6EECF244321}">
                <p14:modId xmlns:p14="http://schemas.microsoft.com/office/powerpoint/2010/main" val="434720855"/>
              </p:ext>
            </p:extLst>
          </p:nvPr>
        </p:nvGraphicFramePr>
        <p:xfrm>
          <a:off x="1062790" y="1830805"/>
          <a:ext cx="9725526" cy="3477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458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C62D-0938-4522-955A-90B2E4B606EF}"/>
              </a:ext>
            </a:extLst>
          </p:cNvPr>
          <p:cNvSpPr>
            <a:spLocks noGrp="1"/>
          </p:cNvSpPr>
          <p:nvPr>
            <p:ph type="title"/>
          </p:nvPr>
        </p:nvSpPr>
        <p:spPr>
          <a:xfrm>
            <a:off x="381000" y="154728"/>
            <a:ext cx="11430000" cy="498598"/>
          </a:xfrm>
        </p:spPr>
        <p:txBody>
          <a:bodyPr/>
          <a:lstStyle/>
          <a:p>
            <a:r>
              <a:rPr lang="en-US" dirty="0">
                <a:latin typeface="Arial"/>
                <a:cs typeface="Arial"/>
              </a:rPr>
              <a:t>TEDS Rehabilitation Completion Drivers</a:t>
            </a:r>
            <a:endParaRPr lang="en-US" b="0" dirty="0">
              <a:latin typeface="Arial"/>
              <a:cs typeface="Arial"/>
            </a:endParaRPr>
          </a:p>
        </p:txBody>
      </p:sp>
      <p:sp>
        <p:nvSpPr>
          <p:cNvPr id="5" name="Slide Number Placeholder 4">
            <a:extLst>
              <a:ext uri="{FF2B5EF4-FFF2-40B4-BE49-F238E27FC236}">
                <a16:creationId xmlns:a16="http://schemas.microsoft.com/office/drawing/2014/main" id="{E7B7D950-44EB-4766-9E53-A7DE67A83611}"/>
              </a:ext>
            </a:extLst>
          </p:cNvPr>
          <p:cNvSpPr>
            <a:spLocks noGrp="1"/>
          </p:cNvSpPr>
          <p:nvPr>
            <p:ph type="sldNum" sz="quarter" idx="12"/>
          </p:nvPr>
        </p:nvSpPr>
        <p:spPr/>
        <p:txBody>
          <a:bodyPr/>
          <a:lstStyle/>
          <a:p>
            <a:fld id="{FB12CDF8-32CE-4E9C-B71D-397F5A61EE24}" type="slidenum">
              <a:rPr lang="en-US" smtClean="0"/>
              <a:t>4</a:t>
            </a:fld>
            <a:endParaRPr lang="en-US"/>
          </a:p>
        </p:txBody>
      </p:sp>
      <p:graphicFrame>
        <p:nvGraphicFramePr>
          <p:cNvPr id="6" name="Diagram 5">
            <a:extLst>
              <a:ext uri="{FF2B5EF4-FFF2-40B4-BE49-F238E27FC236}">
                <a16:creationId xmlns:a16="http://schemas.microsoft.com/office/drawing/2014/main" id="{9F253A47-51C4-4121-9596-DC303B5BD258}"/>
              </a:ext>
            </a:extLst>
          </p:cNvPr>
          <p:cNvGraphicFramePr/>
          <p:nvPr>
            <p:extLst>
              <p:ext uri="{D42A27DB-BD31-4B8C-83A1-F6EECF244321}">
                <p14:modId xmlns:p14="http://schemas.microsoft.com/office/powerpoint/2010/main" val="236151268"/>
              </p:ext>
            </p:extLst>
          </p:nvPr>
        </p:nvGraphicFramePr>
        <p:xfrm>
          <a:off x="3273399" y="829236"/>
          <a:ext cx="7036974" cy="2828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88" name="Arrow: Up 5887">
            <a:extLst>
              <a:ext uri="{FF2B5EF4-FFF2-40B4-BE49-F238E27FC236}">
                <a16:creationId xmlns:a16="http://schemas.microsoft.com/office/drawing/2014/main" id="{3D32E30E-CA70-404D-93A4-3E35F2E5AF72}"/>
              </a:ext>
            </a:extLst>
          </p:cNvPr>
          <p:cNvSpPr/>
          <p:nvPr/>
        </p:nvSpPr>
        <p:spPr>
          <a:xfrm>
            <a:off x="2603978" y="900325"/>
            <a:ext cx="501904" cy="2524272"/>
          </a:xfrm>
          <a:prstGeom prst="up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Positive</a:t>
            </a:r>
          </a:p>
        </p:txBody>
      </p:sp>
      <p:sp>
        <p:nvSpPr>
          <p:cNvPr id="5949" name="Arrow: Down 5948">
            <a:extLst>
              <a:ext uri="{FF2B5EF4-FFF2-40B4-BE49-F238E27FC236}">
                <a16:creationId xmlns:a16="http://schemas.microsoft.com/office/drawing/2014/main" id="{6E6E35C0-F520-4A53-A5F5-209ED8AFE491}"/>
              </a:ext>
            </a:extLst>
          </p:cNvPr>
          <p:cNvSpPr/>
          <p:nvPr/>
        </p:nvSpPr>
        <p:spPr>
          <a:xfrm>
            <a:off x="2601177" y="3611706"/>
            <a:ext cx="493058" cy="24422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Negative</a:t>
            </a:r>
          </a:p>
        </p:txBody>
      </p:sp>
      <p:graphicFrame>
        <p:nvGraphicFramePr>
          <p:cNvPr id="1660" name="Diagram 1659">
            <a:extLst>
              <a:ext uri="{FF2B5EF4-FFF2-40B4-BE49-F238E27FC236}">
                <a16:creationId xmlns:a16="http://schemas.microsoft.com/office/drawing/2014/main" id="{148808D5-A7CB-4372-8E8F-B107605C1050}"/>
              </a:ext>
            </a:extLst>
          </p:cNvPr>
          <p:cNvGraphicFramePr/>
          <p:nvPr>
            <p:extLst>
              <p:ext uri="{D42A27DB-BD31-4B8C-83A1-F6EECF244321}">
                <p14:modId xmlns:p14="http://schemas.microsoft.com/office/powerpoint/2010/main" val="2195656582"/>
              </p:ext>
            </p:extLst>
          </p:nvPr>
        </p:nvGraphicFramePr>
        <p:xfrm>
          <a:off x="3273399" y="3429711"/>
          <a:ext cx="7036974" cy="28286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2514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6C4E-AA10-4A5F-8E5B-D9510285613A}"/>
              </a:ext>
            </a:extLst>
          </p:cNvPr>
          <p:cNvSpPr>
            <a:spLocks noGrp="1"/>
          </p:cNvSpPr>
          <p:nvPr>
            <p:ph type="title"/>
          </p:nvPr>
        </p:nvSpPr>
        <p:spPr/>
        <p:txBody>
          <a:bodyPr/>
          <a:lstStyle/>
          <a:p>
            <a:pPr algn="ctr"/>
            <a:r>
              <a:rPr lang="en-US">
                <a:latin typeface="Arial"/>
                <a:cs typeface="Arial"/>
              </a:rPr>
              <a:t>Racial Disparity Treatment Drivers</a:t>
            </a:r>
            <a:endParaRPr lang="en-US">
              <a:cs typeface="Arial" panose="020B0604020202020204" pitchFamily="34" charset="0"/>
            </a:endParaRPr>
          </a:p>
        </p:txBody>
      </p:sp>
      <p:sp>
        <p:nvSpPr>
          <p:cNvPr id="3" name="Slide Number Placeholder 2">
            <a:extLst>
              <a:ext uri="{FF2B5EF4-FFF2-40B4-BE49-F238E27FC236}">
                <a16:creationId xmlns:a16="http://schemas.microsoft.com/office/drawing/2014/main" id="{C3977EAA-1D26-4A6A-B526-6A68EF3739ED}"/>
              </a:ext>
            </a:extLst>
          </p:cNvPr>
          <p:cNvSpPr>
            <a:spLocks noGrp="1"/>
          </p:cNvSpPr>
          <p:nvPr>
            <p:ph type="sldNum" sz="quarter" idx="12"/>
          </p:nvPr>
        </p:nvSpPr>
        <p:spPr>
          <a:xfrm>
            <a:off x="5653414" y="6398103"/>
            <a:ext cx="2743200" cy="365125"/>
          </a:xfrm>
        </p:spPr>
        <p:txBody>
          <a:bodyPr/>
          <a:lstStyle/>
          <a:p>
            <a:fld id="{FB12CDF8-32CE-4E9C-B71D-397F5A61EE24}" type="slidenum">
              <a:rPr lang="en-US" smtClean="0"/>
              <a:t>5</a:t>
            </a:fld>
            <a:endParaRPr lang="en-US"/>
          </a:p>
        </p:txBody>
      </p:sp>
      <p:graphicFrame>
        <p:nvGraphicFramePr>
          <p:cNvPr id="4" name="Diagram 4">
            <a:extLst>
              <a:ext uri="{FF2B5EF4-FFF2-40B4-BE49-F238E27FC236}">
                <a16:creationId xmlns:a16="http://schemas.microsoft.com/office/drawing/2014/main" id="{373CF597-457E-454F-86EF-774147E28E87}"/>
              </a:ext>
            </a:extLst>
          </p:cNvPr>
          <p:cNvGraphicFramePr/>
          <p:nvPr>
            <p:extLst>
              <p:ext uri="{D42A27DB-BD31-4B8C-83A1-F6EECF244321}">
                <p14:modId xmlns:p14="http://schemas.microsoft.com/office/powerpoint/2010/main" val="2119524331"/>
              </p:ext>
            </p:extLst>
          </p:nvPr>
        </p:nvGraphicFramePr>
        <p:xfrm>
          <a:off x="3507289" y="2904995"/>
          <a:ext cx="5344438" cy="4294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4">
            <a:extLst>
              <a:ext uri="{FF2B5EF4-FFF2-40B4-BE49-F238E27FC236}">
                <a16:creationId xmlns:a16="http://schemas.microsoft.com/office/drawing/2014/main" id="{5F98E8A5-1726-4897-82BC-F7A6E9EB1214}"/>
              </a:ext>
            </a:extLst>
          </p:cNvPr>
          <p:cNvGraphicFramePr/>
          <p:nvPr>
            <p:extLst>
              <p:ext uri="{D42A27DB-BD31-4B8C-83A1-F6EECF244321}">
                <p14:modId xmlns:p14="http://schemas.microsoft.com/office/powerpoint/2010/main" val="2742225668"/>
              </p:ext>
            </p:extLst>
          </p:nvPr>
        </p:nvGraphicFramePr>
        <p:xfrm>
          <a:off x="3517728" y="374978"/>
          <a:ext cx="5334000" cy="42525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346" name="Arrow: Up 3345">
            <a:extLst>
              <a:ext uri="{FF2B5EF4-FFF2-40B4-BE49-F238E27FC236}">
                <a16:creationId xmlns:a16="http://schemas.microsoft.com/office/drawing/2014/main" id="{FC6B5412-75E4-4CA1-A120-9169C24ED772}"/>
              </a:ext>
            </a:extLst>
          </p:cNvPr>
          <p:cNvSpPr/>
          <p:nvPr/>
        </p:nvSpPr>
        <p:spPr>
          <a:xfrm>
            <a:off x="2896252" y="1401365"/>
            <a:ext cx="501904" cy="221112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Increased</a:t>
            </a:r>
          </a:p>
        </p:txBody>
      </p:sp>
      <p:sp>
        <p:nvSpPr>
          <p:cNvPr id="3348" name="Arrow: Down 3347">
            <a:extLst>
              <a:ext uri="{FF2B5EF4-FFF2-40B4-BE49-F238E27FC236}">
                <a16:creationId xmlns:a16="http://schemas.microsoft.com/office/drawing/2014/main" id="{3444300E-DE05-460F-8B8A-290D5172F806}"/>
              </a:ext>
            </a:extLst>
          </p:cNvPr>
          <p:cNvSpPr/>
          <p:nvPr/>
        </p:nvSpPr>
        <p:spPr>
          <a:xfrm>
            <a:off x="2903889" y="3893541"/>
            <a:ext cx="493058" cy="2327469"/>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Reduced</a:t>
            </a:r>
          </a:p>
        </p:txBody>
      </p:sp>
    </p:spTree>
    <p:extLst>
      <p:ext uri="{BB962C8B-B14F-4D97-AF65-F5344CB8AC3E}">
        <p14:creationId xmlns:p14="http://schemas.microsoft.com/office/powerpoint/2010/main" val="219259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871601-9175-4074-AA70-6688C9640B74}"/>
              </a:ext>
            </a:extLst>
          </p:cNvPr>
          <p:cNvSpPr>
            <a:spLocks noGrp="1"/>
          </p:cNvSpPr>
          <p:nvPr>
            <p:ph type="title"/>
          </p:nvPr>
        </p:nvSpPr>
        <p:spPr>
          <a:xfrm>
            <a:off x="448676" y="2020046"/>
            <a:ext cx="8190227" cy="498598"/>
          </a:xfrm>
        </p:spPr>
        <p:txBody>
          <a:bodyPr wrap="square" anchor="t">
            <a:normAutofit/>
          </a:bodyPr>
          <a:lstStyle/>
          <a:p>
            <a:r>
              <a:rPr lang="en-US">
                <a:latin typeface="Arial"/>
                <a:cs typeface="Arial"/>
              </a:rPr>
              <a:t>Appendix</a:t>
            </a:r>
            <a:endParaRPr lang="en-US"/>
          </a:p>
        </p:txBody>
      </p:sp>
      <p:sp>
        <p:nvSpPr>
          <p:cNvPr id="2" name="Slide Number Placeholder 1">
            <a:extLst>
              <a:ext uri="{FF2B5EF4-FFF2-40B4-BE49-F238E27FC236}">
                <a16:creationId xmlns:a16="http://schemas.microsoft.com/office/drawing/2014/main" id="{2FDE62F1-D57E-446B-BD6A-E3960615BA01}"/>
              </a:ext>
            </a:extLst>
          </p:cNvPr>
          <p:cNvSpPr>
            <a:spLocks noGrp="1"/>
          </p:cNvSpPr>
          <p:nvPr>
            <p:ph type="sldNum" sz="quarter" idx="12"/>
          </p:nvPr>
        </p:nvSpPr>
        <p:spPr/>
        <p:txBody>
          <a:bodyPr/>
          <a:lstStyle/>
          <a:p>
            <a:fld id="{FB12CDF8-32CE-4E9C-B71D-397F5A61EE24}" type="slidenum">
              <a:rPr lang="en-US" smtClean="0"/>
              <a:pPr/>
              <a:t>6</a:t>
            </a:fld>
            <a:endParaRPr lang="en-US"/>
          </a:p>
        </p:txBody>
      </p:sp>
    </p:spTree>
    <p:extLst>
      <p:ext uri="{BB962C8B-B14F-4D97-AF65-F5344CB8AC3E}">
        <p14:creationId xmlns:p14="http://schemas.microsoft.com/office/powerpoint/2010/main" val="1157316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9AF90-57DD-46DC-AC01-053F36AF45C0}"/>
              </a:ext>
            </a:extLst>
          </p:cNvPr>
          <p:cNvSpPr>
            <a:spLocks noGrp="1"/>
          </p:cNvSpPr>
          <p:nvPr>
            <p:ph type="title"/>
          </p:nvPr>
        </p:nvSpPr>
        <p:spPr/>
        <p:txBody>
          <a:bodyPr/>
          <a:lstStyle/>
          <a:p>
            <a:r>
              <a:rPr lang="en-US">
                <a:latin typeface="Arial"/>
                <a:cs typeface="Arial"/>
              </a:rPr>
              <a:t>TEDS Model Slides</a:t>
            </a:r>
            <a:endParaRPr lang="en-US"/>
          </a:p>
        </p:txBody>
      </p:sp>
      <p:sp>
        <p:nvSpPr>
          <p:cNvPr id="3" name="Text Placeholder 2">
            <a:extLst>
              <a:ext uri="{FF2B5EF4-FFF2-40B4-BE49-F238E27FC236}">
                <a16:creationId xmlns:a16="http://schemas.microsoft.com/office/drawing/2014/main" id="{1459FAB7-7E54-4880-BC9F-C1DDE2BB2E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D75717-C341-4126-853C-6EC9772D32AE}"/>
              </a:ext>
            </a:extLst>
          </p:cNvPr>
          <p:cNvSpPr>
            <a:spLocks noGrp="1"/>
          </p:cNvSpPr>
          <p:nvPr>
            <p:ph type="sldNum" sz="quarter" idx="12"/>
          </p:nvPr>
        </p:nvSpPr>
        <p:spPr/>
        <p:txBody>
          <a:bodyPr/>
          <a:lstStyle/>
          <a:p>
            <a:fld id="{FB12CDF8-32CE-4E9C-B71D-397F5A61EE24}" type="slidenum">
              <a:rPr lang="en-US" smtClean="0"/>
              <a:pPr/>
              <a:t>7</a:t>
            </a:fld>
            <a:endParaRPr lang="en-US"/>
          </a:p>
        </p:txBody>
      </p:sp>
    </p:spTree>
    <p:extLst>
      <p:ext uri="{BB962C8B-B14F-4D97-AF65-F5344CB8AC3E}">
        <p14:creationId xmlns:p14="http://schemas.microsoft.com/office/powerpoint/2010/main" val="217746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3F9C-BA13-477E-950F-21ABE01A6B1F}"/>
              </a:ext>
            </a:extLst>
          </p:cNvPr>
          <p:cNvSpPr>
            <a:spLocks noGrp="1"/>
          </p:cNvSpPr>
          <p:nvPr>
            <p:ph type="title"/>
          </p:nvPr>
        </p:nvSpPr>
        <p:spPr/>
        <p:txBody>
          <a:bodyPr/>
          <a:lstStyle/>
          <a:p>
            <a:r>
              <a:rPr lang="en-US">
                <a:latin typeface="Arial"/>
                <a:cs typeface="Arial"/>
              </a:rPr>
              <a:t>Let’s Recap our Logistic Regression </a:t>
            </a:r>
            <a:endParaRPr lang="en-US"/>
          </a:p>
        </p:txBody>
      </p:sp>
      <p:sp>
        <p:nvSpPr>
          <p:cNvPr id="3" name="Content Placeholder 2">
            <a:extLst>
              <a:ext uri="{FF2B5EF4-FFF2-40B4-BE49-F238E27FC236}">
                <a16:creationId xmlns:a16="http://schemas.microsoft.com/office/drawing/2014/main" id="{127FB9F8-F7F6-445A-AD68-E7DE2F4F9B60}"/>
              </a:ext>
            </a:extLst>
          </p:cNvPr>
          <p:cNvSpPr>
            <a:spLocks noGrp="1"/>
          </p:cNvSpPr>
          <p:nvPr>
            <p:ph idx="1"/>
          </p:nvPr>
        </p:nvSpPr>
        <p:spPr>
          <a:xfrm>
            <a:off x="381000" y="1788326"/>
            <a:ext cx="11430000" cy="4797409"/>
          </a:xfrm>
        </p:spPr>
        <p:txBody>
          <a:bodyPr vert="horz" lIns="0" tIns="0" rIns="0" bIns="0" rtlCol="0" anchor="t">
            <a:noAutofit/>
          </a:bodyPr>
          <a:lstStyle/>
          <a:p>
            <a:pPr marL="0" lvl="1" indent="0">
              <a:buNone/>
            </a:pPr>
            <a:r>
              <a:rPr lang="en-US" sz="2400" b="1">
                <a:latin typeface="Arial"/>
                <a:cs typeface="Arial"/>
              </a:rPr>
              <a:t>TEDS data significant variables:</a:t>
            </a:r>
          </a:p>
          <a:p>
            <a:pPr marL="0" lvl="1" indent="0">
              <a:buNone/>
            </a:pPr>
            <a:r>
              <a:rPr lang="en-US" sz="2400" b="1" i="1" u="none" strike="noStrike">
                <a:effectLst/>
                <a:latin typeface="Arial" panose="020B0604020202020204" pitchFamily="34" charset="0"/>
              </a:rPr>
              <a:t>The major drivers of whether a TEDS client successfully completes treatment is based off the services received, employment status, and clinical diagnosis </a:t>
            </a:r>
            <a:endParaRPr lang="en-US" sz="2400" b="1">
              <a:latin typeface="Arial"/>
              <a:cs typeface="Arial"/>
            </a:endParaRPr>
          </a:p>
          <a:p>
            <a:pPr lvl="2">
              <a:buFont typeface="Arial" panose="020B0604020202020204" pitchFamily="34" charset="0"/>
              <a:buChar char="•"/>
            </a:pPr>
            <a:r>
              <a:rPr lang="en-US" sz="1800" b="1">
                <a:solidFill>
                  <a:schemeClr val="accent2"/>
                </a:solidFill>
                <a:latin typeface="Arial"/>
                <a:cs typeface="Arial"/>
              </a:rPr>
              <a:t>Although age and gender are significant, they have very little impact on determining whether a patient is likely to complete treatment. </a:t>
            </a:r>
          </a:p>
          <a:p>
            <a:pPr lvl="2">
              <a:buFont typeface="Arial" panose="020B0604020202020204" pitchFamily="34" charset="0"/>
              <a:buChar char="•"/>
            </a:pPr>
            <a:r>
              <a:rPr lang="en-US" sz="1800" b="1">
                <a:solidFill>
                  <a:schemeClr val="accent2"/>
                </a:solidFill>
                <a:latin typeface="Arial"/>
                <a:cs typeface="Arial"/>
              </a:rPr>
              <a:t>Being referred by court systems, communities, and educational establishments positively influence treatment completion </a:t>
            </a:r>
          </a:p>
          <a:p>
            <a:pPr lvl="2">
              <a:buFont typeface="Arial" panose="020B0604020202020204" pitchFamily="34" charset="0"/>
              <a:buChar char="•"/>
            </a:pPr>
            <a:r>
              <a:rPr lang="en-US" sz="1800" b="1">
                <a:solidFill>
                  <a:schemeClr val="accent2"/>
                </a:solidFill>
                <a:latin typeface="Arial"/>
                <a:cs typeface="Arial"/>
              </a:rPr>
              <a:t>Participating in the labor force or being willing to participate in the labor force positively influences treatment completion </a:t>
            </a:r>
          </a:p>
          <a:p>
            <a:pPr lvl="2">
              <a:buFont typeface="Arial" panose="020B0604020202020204" pitchFamily="34" charset="0"/>
              <a:buChar char="•"/>
            </a:pPr>
            <a:r>
              <a:rPr lang="en-US" sz="1800" b="1">
                <a:solidFill>
                  <a:schemeClr val="accent2"/>
                </a:solidFill>
                <a:latin typeface="Arial"/>
                <a:cs typeface="Arial"/>
              </a:rPr>
              <a:t>Compared with dependent living, being homeless or living independently negatively influence successful treatment. </a:t>
            </a:r>
          </a:p>
        </p:txBody>
      </p:sp>
      <p:sp>
        <p:nvSpPr>
          <p:cNvPr id="4" name="Slide Number Placeholder 3">
            <a:extLst>
              <a:ext uri="{FF2B5EF4-FFF2-40B4-BE49-F238E27FC236}">
                <a16:creationId xmlns:a16="http://schemas.microsoft.com/office/drawing/2014/main" id="{2697C33B-88FD-4A16-8BEC-D4C66CD7B057}"/>
              </a:ext>
            </a:extLst>
          </p:cNvPr>
          <p:cNvSpPr>
            <a:spLocks noGrp="1"/>
          </p:cNvSpPr>
          <p:nvPr>
            <p:ph type="sldNum" sz="quarter" idx="12"/>
          </p:nvPr>
        </p:nvSpPr>
        <p:spPr/>
        <p:txBody>
          <a:bodyPr/>
          <a:lstStyle/>
          <a:p>
            <a:fld id="{FB12CDF8-32CE-4E9C-B71D-397F5A61EE24}" type="slidenum">
              <a:rPr lang="en-US" smtClean="0"/>
              <a:t>8</a:t>
            </a:fld>
            <a:endParaRPr lang="en-US"/>
          </a:p>
        </p:txBody>
      </p:sp>
    </p:spTree>
    <p:extLst>
      <p:ext uri="{BB962C8B-B14F-4D97-AF65-F5344CB8AC3E}">
        <p14:creationId xmlns:p14="http://schemas.microsoft.com/office/powerpoint/2010/main" val="3641762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3F9C-BA13-477E-950F-21ABE01A6B1F}"/>
              </a:ext>
            </a:extLst>
          </p:cNvPr>
          <p:cNvSpPr>
            <a:spLocks noGrp="1"/>
          </p:cNvSpPr>
          <p:nvPr>
            <p:ph type="title"/>
          </p:nvPr>
        </p:nvSpPr>
        <p:spPr/>
        <p:txBody>
          <a:bodyPr/>
          <a:lstStyle/>
          <a:p>
            <a:r>
              <a:rPr lang="en-US">
                <a:latin typeface="Arial"/>
                <a:cs typeface="Arial"/>
              </a:rPr>
              <a:t>Let’s Recap our Logistic Regressions </a:t>
            </a:r>
            <a:endParaRPr lang="en-US"/>
          </a:p>
        </p:txBody>
      </p:sp>
      <p:sp>
        <p:nvSpPr>
          <p:cNvPr id="3" name="Content Placeholder 2">
            <a:extLst>
              <a:ext uri="{FF2B5EF4-FFF2-40B4-BE49-F238E27FC236}">
                <a16:creationId xmlns:a16="http://schemas.microsoft.com/office/drawing/2014/main" id="{127FB9F8-F7F6-445A-AD68-E7DE2F4F9B60}"/>
              </a:ext>
            </a:extLst>
          </p:cNvPr>
          <p:cNvSpPr>
            <a:spLocks noGrp="1"/>
          </p:cNvSpPr>
          <p:nvPr>
            <p:ph idx="1"/>
          </p:nvPr>
        </p:nvSpPr>
        <p:spPr>
          <a:xfrm>
            <a:off x="381000" y="1788326"/>
            <a:ext cx="11430000" cy="4797409"/>
          </a:xfrm>
        </p:spPr>
        <p:txBody>
          <a:bodyPr vert="horz" lIns="0" tIns="0" rIns="0" bIns="0" rtlCol="0" anchor="t">
            <a:noAutofit/>
          </a:bodyPr>
          <a:lstStyle/>
          <a:p>
            <a:pPr marL="457200" lvl="2" indent="0">
              <a:buNone/>
            </a:pPr>
            <a:endParaRPr lang="en-US" sz="2400" b="1">
              <a:solidFill>
                <a:srgbClr val="C00000"/>
              </a:solidFill>
              <a:latin typeface="Arial"/>
              <a:cs typeface="Arial"/>
            </a:endParaRPr>
          </a:p>
        </p:txBody>
      </p:sp>
      <p:sp>
        <p:nvSpPr>
          <p:cNvPr id="4" name="Slide Number Placeholder 3">
            <a:extLst>
              <a:ext uri="{FF2B5EF4-FFF2-40B4-BE49-F238E27FC236}">
                <a16:creationId xmlns:a16="http://schemas.microsoft.com/office/drawing/2014/main" id="{2697C33B-88FD-4A16-8BEC-D4C66CD7B057}"/>
              </a:ext>
            </a:extLst>
          </p:cNvPr>
          <p:cNvSpPr>
            <a:spLocks noGrp="1"/>
          </p:cNvSpPr>
          <p:nvPr>
            <p:ph type="sldNum" sz="quarter" idx="12"/>
          </p:nvPr>
        </p:nvSpPr>
        <p:spPr/>
        <p:txBody>
          <a:bodyPr/>
          <a:lstStyle/>
          <a:p>
            <a:fld id="{FB12CDF8-32CE-4E9C-B71D-397F5A61EE24}" type="slidenum">
              <a:rPr lang="en-US" smtClean="0"/>
              <a:t>9</a:t>
            </a:fld>
            <a:endParaRPr lang="en-US"/>
          </a:p>
        </p:txBody>
      </p:sp>
      <p:pic>
        <p:nvPicPr>
          <p:cNvPr id="1026" name="Picture 2">
            <a:extLst>
              <a:ext uri="{FF2B5EF4-FFF2-40B4-BE49-F238E27FC236}">
                <a16:creationId xmlns:a16="http://schemas.microsoft.com/office/drawing/2014/main" id="{8E7FE594-7878-4AB7-9750-A375477D3E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577" y="2014490"/>
            <a:ext cx="10681699" cy="452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88178"/>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C90AB6EEF76A409E3CF3355700D005" ma:contentTypeVersion="8" ma:contentTypeDescription="Create a new document." ma:contentTypeScope="" ma:versionID="29540b6b3826629475378059d7b7c231">
  <xsd:schema xmlns:xsd="http://www.w3.org/2001/XMLSchema" xmlns:xs="http://www.w3.org/2001/XMLSchema" xmlns:p="http://schemas.microsoft.com/office/2006/metadata/properties" xmlns:ns2="412c41d0-8282-4253-8bc4-687a9e3b9e88" targetNamespace="http://schemas.microsoft.com/office/2006/metadata/properties" ma:root="true" ma:fieldsID="758a0a32b2d6dfc5a4804211c129d770" ns2:_="">
    <xsd:import namespace="412c41d0-8282-4253-8bc4-687a9e3b9e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2c41d0-8282-4253-8bc4-687a9e3b9e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6A6F16-48EC-4EAC-A7A2-6400519C6ADF}">
  <ds:schemaRefs>
    <ds:schemaRef ds:uri="412c41d0-8282-4253-8bc4-687a9e3b9e8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1AAC1AF-D213-4628-9B51-9187703E3E4E}">
  <ds:schemaRefs>
    <ds:schemaRef ds:uri="http://schemas.microsoft.com/sharepoint/v3/contenttype/forms"/>
  </ds:schemaRefs>
</ds:datastoreItem>
</file>

<file path=customXml/itemProps3.xml><?xml version="1.0" encoding="utf-8"?>
<ds:datastoreItem xmlns:ds="http://schemas.openxmlformats.org/officeDocument/2006/customXml" ds:itemID="{D74FC518-76A4-478E-AC46-6F6465A6D385}">
  <ds:schemaRefs>
    <ds:schemaRef ds:uri="412c41d0-8282-4253-8bc4-687a9e3b9e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TotalTime>
  <Words>1300</Words>
  <Application>Microsoft Office PowerPoint</Application>
  <PresentationFormat>Widescreen</PresentationFormat>
  <Paragraphs>167</Paragraphs>
  <Slides>29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Sofia Pro Medium</vt:lpstr>
      <vt:lpstr>Helvetica</vt:lpstr>
      <vt:lpstr>Palatino</vt:lpstr>
      <vt:lpstr>MAT008_Robinson_PPT_template_20160817_1e</vt:lpstr>
      <vt:lpstr>Drug Rehabilitation Research Project</vt:lpstr>
      <vt:lpstr>Agenda</vt:lpstr>
      <vt:lpstr>Clients at The National Level</vt:lpstr>
      <vt:lpstr>TEDS Rehabilitation Completion Drivers</vt:lpstr>
      <vt:lpstr>Racial Disparity Treatment Drivers</vt:lpstr>
      <vt:lpstr>Appendix</vt:lpstr>
      <vt:lpstr>TEDS Model Slides</vt:lpstr>
      <vt:lpstr>Let’s Recap our Logistic Regression </vt:lpstr>
      <vt:lpstr>Let’s Recap our Logistic Regressions </vt:lpstr>
      <vt:lpstr>Logistic Regression Top 20</vt:lpstr>
      <vt:lpstr>Why Virtual Twins Analysis</vt:lpstr>
      <vt:lpstr>TEDS Data: Race</vt:lpstr>
      <vt:lpstr>Virtual Twin Analysis Continued</vt:lpstr>
      <vt:lpstr>Feature Importance For Probability Difference </vt:lpstr>
      <vt:lpstr>Multiple Linear Regression-Analysis</vt:lpstr>
      <vt:lpstr>Virtual Twins Analysis- Multilinear Regression</vt:lpstr>
      <vt:lpstr>PowerPoint Presentation</vt:lpstr>
      <vt:lpstr>TEDS ANALYSIS</vt:lpstr>
      <vt:lpstr>TEDS Race Breakdown</vt:lpstr>
      <vt:lpstr>Exploratory Data Analysis(EDA)</vt:lpstr>
      <vt:lpstr>Exploratory Data Analysis(EDA)</vt:lpstr>
      <vt:lpstr>Exploratory Data Analysis(EDA)</vt:lpstr>
      <vt:lpstr>TEDS Age</vt:lpstr>
      <vt:lpstr>TEDS EDUC</vt:lpstr>
      <vt:lpstr>Exploratory Data Analysis(EDA)</vt:lpstr>
      <vt:lpstr>Resampled TEDS Data</vt:lpstr>
      <vt:lpstr>Resampled TEDS Data</vt:lpstr>
      <vt:lpstr>Resampled TEDS Data</vt:lpstr>
      <vt:lpstr>Resampled TEDS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CHARITY EKPO</dc:creator>
  <cp:lastModifiedBy>James Wang</cp:lastModifiedBy>
  <cp:revision>327</cp:revision>
  <dcterms:created xsi:type="dcterms:W3CDTF">2020-09-25T14:57:05Z</dcterms:created>
  <dcterms:modified xsi:type="dcterms:W3CDTF">2022-02-17T04:46:23Z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0x01010052C90AB6EEF76A409E3CF3355700D005</vt:lpwstr>
  </property>
</Properties>
</file>